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471" r:id="rId5"/>
    <p:sldId id="371" r:id="rId6"/>
    <p:sldId id="443" r:id="rId7"/>
    <p:sldId id="463" r:id="rId8"/>
    <p:sldId id="451" r:id="rId9"/>
    <p:sldId id="452" r:id="rId10"/>
    <p:sldId id="453" r:id="rId11"/>
    <p:sldId id="368" r:id="rId12"/>
    <p:sldId id="380" r:id="rId13"/>
    <p:sldId id="444" r:id="rId14"/>
    <p:sldId id="446" r:id="rId15"/>
    <p:sldId id="447" r:id="rId16"/>
    <p:sldId id="465" r:id="rId17"/>
    <p:sldId id="454" r:id="rId18"/>
    <p:sldId id="464" r:id="rId19"/>
    <p:sldId id="466" r:id="rId20"/>
    <p:sldId id="467" r:id="rId21"/>
    <p:sldId id="468" r:id="rId22"/>
    <p:sldId id="418" r:id="rId23"/>
    <p:sldId id="472" r:id="rId24"/>
    <p:sldId id="473" r:id="rId25"/>
    <p:sldId id="474" r:id="rId26"/>
    <p:sldId id="456" r:id="rId27"/>
    <p:sldId id="476" r:id="rId28"/>
    <p:sldId id="457" r:id="rId29"/>
    <p:sldId id="450" r:id="rId30"/>
    <p:sldId id="477" r:id="rId31"/>
    <p:sldId id="448" r:id="rId32"/>
    <p:sldId id="475" r:id="rId33"/>
    <p:sldId id="462" r:id="rId34"/>
    <p:sldId id="459" r:id="rId35"/>
    <p:sldId id="460" r:id="rId36"/>
    <p:sldId id="461" r:id="rId37"/>
    <p:sldId id="470" r:id="rId38"/>
    <p:sldId id="350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492" autoAdjust="0"/>
  </p:normalViewPr>
  <p:slideViewPr>
    <p:cSldViewPr>
      <p:cViewPr varScale="1">
        <p:scale>
          <a:sx n="86" d="100"/>
          <a:sy n="86" d="100"/>
        </p:scale>
        <p:origin x="312" y="6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4/28/2021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4/28/2021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7349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8714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9844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9210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6753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9155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0710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3579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6025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2980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2687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56897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97892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4063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9423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9245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8759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4846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3463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1455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8573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3287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EA6EF03-037B-4576-8607-D2995FEFAD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DAB1E9A-6C9B-40B4-9689-7A2996601C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7484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Whitney &amp; Rolfes, Understanding Nutrition (15th ed.)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9462A-6D50-4290-9C97-BC918745CEF9}" type="datetime1">
              <a:rPr lang="en-US" smtClean="0"/>
              <a:t>4/28/2021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Whitney &amp; Rolfes, Understanding Nutrition (15th ed.)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41847-6CBA-4F3A-8672-13C8EEAF8D1F}" type="datetime1">
              <a:rPr lang="en-US" smtClean="0"/>
              <a:t>4/28/2021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Whitney &amp; Rolfes, Understanding Nutrition (15th ed.)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1253-8372-4493-A0B6-17612411BB5E}" type="datetime1">
              <a:rPr lang="en-US" smtClean="0"/>
              <a:t>4/28/2021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Whitney &amp; Rolfes, Understanding Nutrition (15th ed.)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3D64F-D26B-4EEC-BA2E-46B93FCF9157}" type="datetime1">
              <a:rPr lang="en-US" smtClean="0"/>
              <a:t>4/28/2021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Whitney &amp; Rolfes, Understanding Nutrition (15th ed.)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CF7D-E262-42B0-933B-8FD071F27F7E}" type="datetime1">
              <a:rPr lang="en-US" smtClean="0"/>
              <a:t>4/28/2021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Whitney &amp; Rolfes, Understanding Nutrition (15th ed.)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A8D80-C13D-49CF-8A2E-7DF279D72852}" type="datetime1">
              <a:rPr lang="en-US" smtClean="0"/>
              <a:t>4/28/2021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Whitney &amp; Rolfes, Understanding Nutrition (15th ed.)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CB82-04F1-4B99-A96C-972D86DB098E}" type="datetime1">
              <a:rPr lang="en-US" smtClean="0"/>
              <a:t>4/28/2021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Whitney &amp; Rolfes, Understanding Nutrition (15th ed.)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A175C-FCD5-4CBD-B33E-2C69B4818BD8}" type="datetime1">
              <a:rPr lang="en-US" smtClean="0"/>
              <a:t>4/28/2021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Whitney &amp; Rolfes, Understanding Nutrition (15th ed.)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70AF6-F07A-47E7-BF74-A8887F4DC862}" type="datetime1">
              <a:rPr lang="en-US" smtClean="0"/>
              <a:t>4/28/2021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Whitney &amp; Rolfes, Understanding Nutrition (15th ed.)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DB35-791B-4CAC-AD02-1808863C6B50}" type="datetime1">
              <a:rPr lang="en-US" smtClean="0"/>
              <a:t>4/28/2021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Whitney &amp; Rolfes, Understanding Nutrition (15th ed.)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64726-5739-4F4A-AA2F-8527FA88DAF7}" type="datetime1">
              <a:rPr lang="en-US" smtClean="0"/>
              <a:t>4/28/2021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Whitney &amp; Rolfes, Understanding Nutrition (15th ed.)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F7E2B51-2361-45DB-9598-48A78670F757}" type="datetime1">
              <a:rPr lang="en-US" smtClean="0"/>
              <a:t>4/28/2021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wl.excelsior.edu/writing-process/prewriting-strategies/prewriting-strategies-asking-defining-questions/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lacklistednews.com/_107_Nobel_Laureates_Demand_Greenpeace_Stop_Opposing_GMOs..._Because_%22We're_Scientists%22/52315/0/38/38/Y/M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owl.excelsior.edu/writing-process/prewriting-strategies/prewriting-strategies-asking-defining-questions/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ursuit.unimelb.edu.au/articles/empty-calories-no-more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tificast.it/golden-rice/" TargetMode="External"/><Relationship Id="rId7" Type="http://schemas.openxmlformats.org/officeDocument/2006/relationships/hyperlink" Target="https://perierga.gr/2017/10/mila-den-mavrizoun-otan-kopoun/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hyperlink" Target="http://www.progressive-charlestown.com/2020/01/americas-most-widely-consumed-oil.html" TargetMode="External"/><Relationship Id="rId4" Type="http://schemas.openxmlformats.org/officeDocument/2006/relationships/image" Target="../media/image4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29.png"/><Relationship Id="rId4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owl.excelsior.edu/writing-process/prewriting-strategies/prewriting-strategies-asking-defining-questions/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he_Non-GMO_Project" TargetMode="Externa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saaa.org/kc/cropbiotechupdate/article/default.asp?ID=16423" TargetMode="External"/><Relationship Id="rId4" Type="http://schemas.openxmlformats.org/officeDocument/2006/relationships/image" Target="../media/image4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owl.excelsior.edu/writing-process/prewriting-strategies/prewriting-strategies-asking-defining-questions/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5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hat_bubbles.sv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49711F2B-3349-4B1E-BE44-DC7D9BE2A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323" y="533400"/>
            <a:ext cx="9676289" cy="1676400"/>
          </a:xfrm>
        </p:spPr>
        <p:txBody>
          <a:bodyPr/>
          <a:lstStyle/>
          <a:p>
            <a:pPr>
              <a:defRPr/>
            </a:pPr>
            <a:r>
              <a:rPr lang="en-US" dirty="0"/>
              <a:t>Oh no, GMOs!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E303ED-93EA-4A41-A82C-D8BCDB331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323" y="2209800"/>
            <a:ext cx="9141619" cy="886344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dirty="0"/>
              <a:t>Debate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152400"/>
            <a:ext cx="10969943" cy="1295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400" dirty="0"/>
              <a:t>GMOs Improve the Agricultural Impact on Ecosystems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3F5727-13E9-4000-B338-1B3E2A9D66D7}"/>
              </a:ext>
            </a:extLst>
          </p:cNvPr>
          <p:cNvSpPr/>
          <p:nvPr/>
        </p:nvSpPr>
        <p:spPr>
          <a:xfrm>
            <a:off x="169475" y="6582489"/>
            <a:ext cx="81518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https://royalsociety.org/topics-policy/projects/gm-plants/which-genes-have-been-introduced-into-gm-crops-so-far-and-why/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76580B-0FEC-44FB-9C9B-EEC244F1F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294" y="1651592"/>
            <a:ext cx="8763000" cy="493089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sz="3200" u="sng" dirty="0"/>
              <a:t>Herbicide Tolerance</a:t>
            </a:r>
            <a:endParaRPr lang="en-US" sz="32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/>
              <a:t>Herbicides: chemical-based weed killers; toxic to unwanted plants </a:t>
            </a:r>
            <a:r>
              <a:rPr lang="en-US" sz="2800" i="1" dirty="0"/>
              <a:t>and</a:t>
            </a:r>
            <a:r>
              <a:rPr lang="en-US" sz="2800" dirty="0"/>
              <a:t> crops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/>
              <a:t>GMO Characteristic:  “Roundup Ready” </a:t>
            </a:r>
          </a:p>
          <a:p>
            <a:pPr lvl="2"/>
            <a:r>
              <a:rPr lang="en-US" sz="2400" dirty="0"/>
              <a:t>Roundup: Glyphosate compound; highly effective, powerful, broad herbicide (kills most plants)</a:t>
            </a:r>
          </a:p>
          <a:p>
            <a:pPr lvl="2"/>
            <a:r>
              <a:rPr lang="en-US" sz="2400" dirty="0"/>
              <a:t>GMO soybeans: Roundup tolerant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/>
              <a:t>Only one herbicide needed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/>
              <a:t>Can be planted in less ideal areas (i.e. weed-prone)</a:t>
            </a:r>
          </a:p>
        </p:txBody>
      </p:sp>
      <p:pic>
        <p:nvPicPr>
          <p:cNvPr id="2050" name="Picture 2" descr="Let's recognize Roundup Ready and Bt crops as major contributions to  sustainable farming | Genetic Literacy Project">
            <a:extLst>
              <a:ext uri="{FF2B5EF4-FFF2-40B4-BE49-F238E27FC236}">
                <a16:creationId xmlns:a16="http://schemas.microsoft.com/office/drawing/2014/main" id="{47E11849-1031-44C9-B2E4-BFB37895F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1685120"/>
            <a:ext cx="3054853" cy="2035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45171C6-50A0-475B-BC5D-026110F3C7D6}"/>
              </a:ext>
            </a:extLst>
          </p:cNvPr>
          <p:cNvSpPr txBox="1">
            <a:spLocks/>
          </p:cNvSpPr>
          <p:nvPr/>
        </p:nvSpPr>
        <p:spPr>
          <a:xfrm>
            <a:off x="-1588" y="97872"/>
            <a:ext cx="10438129" cy="6096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Point #1:  </a:t>
            </a:r>
          </a:p>
        </p:txBody>
      </p:sp>
    </p:spTree>
    <p:extLst>
      <p:ext uri="{BB962C8B-B14F-4D97-AF65-F5344CB8AC3E}">
        <p14:creationId xmlns:p14="http://schemas.microsoft.com/office/powerpoint/2010/main" val="26513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13F5727-13E9-4000-B338-1B3E2A9D66D7}"/>
              </a:ext>
            </a:extLst>
          </p:cNvPr>
          <p:cNvSpPr/>
          <p:nvPr/>
        </p:nvSpPr>
        <p:spPr>
          <a:xfrm>
            <a:off x="169475" y="6582489"/>
            <a:ext cx="81518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https://royalsociety.org/topics-policy/projects/gm-plants/which-genes-have-been-introduced-into-gm-crops-so-far-and-why/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76580B-0FEC-44FB-9C9B-EEC244F1F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406" y="2193392"/>
            <a:ext cx="8151814" cy="45122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2)  </a:t>
            </a:r>
            <a:r>
              <a:rPr lang="en-US" sz="3200" u="sng" dirty="0"/>
              <a:t>Insect Resistance</a:t>
            </a:r>
            <a:endParaRPr lang="en-US" sz="32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/>
              <a:t>Insecticide sprays: topical chemical (or </a:t>
            </a:r>
            <a:r>
              <a:rPr lang="en-US" sz="2800" dirty="0" err="1"/>
              <a:t>Bt</a:t>
            </a:r>
            <a:r>
              <a:rPr lang="en-US" sz="2800" dirty="0"/>
              <a:t>) treatment to kill insects - crop pests </a:t>
            </a:r>
            <a:r>
              <a:rPr lang="en-US" sz="2800" i="1" dirty="0"/>
              <a:t>and</a:t>
            </a:r>
            <a:r>
              <a:rPr lang="en-US" sz="2800" dirty="0"/>
              <a:t> some beneficial insects (e.g. pollinators)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/>
              <a:t>GMO Characteristic: “Insecticidal Plants” </a:t>
            </a:r>
          </a:p>
          <a:p>
            <a:pPr lvl="2"/>
            <a:r>
              <a:rPr lang="en-US" sz="2400" dirty="0"/>
              <a:t>Plants contain Bacillus thuringiensis (</a:t>
            </a:r>
            <a:r>
              <a:rPr lang="en-US" sz="2400" dirty="0" err="1"/>
              <a:t>Bt</a:t>
            </a:r>
            <a:r>
              <a:rPr lang="en-US" sz="2400" dirty="0"/>
              <a:t>) toxin – disrupts gut function of insects, kills specific pests (‘target pests’) who eat certain crops</a:t>
            </a:r>
          </a:p>
          <a:p>
            <a:pPr lvl="2"/>
            <a:r>
              <a:rPr lang="en-US" sz="2400" dirty="0"/>
              <a:t>GMO cotton: most in US contains </a:t>
            </a:r>
            <a:r>
              <a:rPr lang="en-US" sz="2400" dirty="0" err="1"/>
              <a:t>Bt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/>
              <a:t>Significantly reduces insecticide spray needs</a:t>
            </a:r>
          </a:p>
          <a:p>
            <a:pPr lvl="2"/>
            <a:r>
              <a:rPr lang="en-US" sz="2400" dirty="0"/>
              <a:t>GMO eggplant: India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45171C6-50A0-475B-BC5D-026110F3C7D6}"/>
              </a:ext>
            </a:extLst>
          </p:cNvPr>
          <p:cNvSpPr txBox="1">
            <a:spLocks/>
          </p:cNvSpPr>
          <p:nvPr/>
        </p:nvSpPr>
        <p:spPr>
          <a:xfrm>
            <a:off x="-1588" y="97872"/>
            <a:ext cx="10438129" cy="6096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Point #1:  </a:t>
            </a:r>
          </a:p>
        </p:txBody>
      </p:sp>
      <p:pic>
        <p:nvPicPr>
          <p:cNvPr id="3074" name="Picture 2" descr="http://www.bt.ucsd.edu/assets/cotton2.jpg">
            <a:extLst>
              <a:ext uri="{FF2B5EF4-FFF2-40B4-BE49-F238E27FC236}">
                <a16:creationId xmlns:a16="http://schemas.microsoft.com/office/drawing/2014/main" id="{2DB1D166-6054-410C-BDB3-0D91DAC17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20" y="1676400"/>
            <a:ext cx="3614445" cy="2650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8393E5D-F42B-4CC4-B746-ED2CAD40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152400"/>
            <a:ext cx="10969943" cy="1295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400" dirty="0"/>
              <a:t>GMOs Improve the Agricultural Impact on Ecosystems</a:t>
            </a:r>
          </a:p>
        </p:txBody>
      </p:sp>
      <p:pic>
        <p:nvPicPr>
          <p:cNvPr id="8" name="Picture 7" descr="Youtube Logo PNG, Youtube Logo Transparent Background - FreeIconsPNG">
            <a:extLst>
              <a:ext uri="{FF2B5EF4-FFF2-40B4-BE49-F238E27FC236}">
                <a16:creationId xmlns:a16="http://schemas.microsoft.com/office/drawing/2014/main" id="{EE68233B-79D6-4C17-A70E-93485BA65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6" t="24889" r="9761" b="21779"/>
          <a:stretch/>
        </p:blipFill>
        <p:spPr bwMode="auto">
          <a:xfrm>
            <a:off x="9258242" y="5105400"/>
            <a:ext cx="1676400" cy="114300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50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13F5727-13E9-4000-B338-1B3E2A9D66D7}"/>
              </a:ext>
            </a:extLst>
          </p:cNvPr>
          <p:cNvSpPr/>
          <p:nvPr/>
        </p:nvSpPr>
        <p:spPr>
          <a:xfrm>
            <a:off x="169475" y="6582489"/>
            <a:ext cx="81518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https://royalsociety.org/topics-policy/projects/gm-plants/which-genes-have-been-introduced-into-gm-crops-so-far-and-why/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76580B-0FEC-44FB-9C9B-EEC244F1F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475" y="1534072"/>
            <a:ext cx="7239000" cy="52260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3)  </a:t>
            </a:r>
            <a:r>
              <a:rPr lang="en-US" sz="3200" u="sng" dirty="0"/>
              <a:t>Virus and Fungus Resistance</a:t>
            </a:r>
            <a:endParaRPr lang="en-US" sz="32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/>
              <a:t>Plant viruses and fungi: destroy millions of crops, especially fruit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/>
              <a:t>No known naturally resistant fruit cultivars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/>
              <a:t>GMO Characteristic:  “Viral Gene Insertions” and “Antifungal Genes”</a:t>
            </a:r>
          </a:p>
          <a:p>
            <a:pPr lvl="2"/>
            <a:r>
              <a:rPr lang="en-US" sz="2400" dirty="0"/>
              <a:t>Creates resistance to specific plant viruses and fungi</a:t>
            </a:r>
          </a:p>
          <a:p>
            <a:pPr lvl="2"/>
            <a:r>
              <a:rPr lang="en-US" sz="2400" dirty="0"/>
              <a:t>GMO papaya: Hawaiian crops now resistant to Ringspot virus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/>
              <a:t>Significantly increases papaya production</a:t>
            </a:r>
          </a:p>
          <a:p>
            <a:pPr lvl="2"/>
            <a:r>
              <a:rPr lang="en-US" sz="2400" dirty="0"/>
              <a:t>GMO potatoes: resistant to blight (fungal rot)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/>
              <a:t>Reduces fungicide use by up to 90%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45171C6-50A0-475B-BC5D-026110F3C7D6}"/>
              </a:ext>
            </a:extLst>
          </p:cNvPr>
          <p:cNvSpPr txBox="1">
            <a:spLocks/>
          </p:cNvSpPr>
          <p:nvPr/>
        </p:nvSpPr>
        <p:spPr>
          <a:xfrm>
            <a:off x="-1588" y="97872"/>
            <a:ext cx="10438129" cy="6096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Point #1:  </a:t>
            </a:r>
          </a:p>
        </p:txBody>
      </p:sp>
      <p:pic>
        <p:nvPicPr>
          <p:cNvPr id="4098" name="Picture 2" descr="How GMO Technology Saved the Papaya – Food Insight">
            <a:extLst>
              <a:ext uri="{FF2B5EF4-FFF2-40B4-BE49-F238E27FC236}">
                <a16:creationId xmlns:a16="http://schemas.microsoft.com/office/drawing/2014/main" id="{287DC6DC-300D-43A8-9C8D-6B08B3030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1752600"/>
            <a:ext cx="4419601" cy="2458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16AD22C-3DB3-4E66-9C46-9E774C4B6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152400"/>
            <a:ext cx="10969943" cy="1295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400" dirty="0"/>
              <a:t>GMOs Improve the Agricultural Impact on Ecosystems</a:t>
            </a:r>
          </a:p>
        </p:txBody>
      </p:sp>
    </p:spTree>
    <p:extLst>
      <p:ext uri="{BB962C8B-B14F-4D97-AF65-F5344CB8AC3E}">
        <p14:creationId xmlns:p14="http://schemas.microsoft.com/office/powerpoint/2010/main" val="132224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47BE243-61CF-4CCA-A2F3-08DEAB2089AE}"/>
              </a:ext>
            </a:extLst>
          </p:cNvPr>
          <p:cNvSpPr/>
          <p:nvPr/>
        </p:nvSpPr>
        <p:spPr>
          <a:xfrm>
            <a:off x="-1588" y="4628027"/>
            <a:ext cx="12190413" cy="2229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152400"/>
            <a:ext cx="10819129" cy="1295400"/>
          </a:xfrm>
        </p:spPr>
        <p:txBody>
          <a:bodyPr/>
          <a:lstStyle/>
          <a:p>
            <a:pPr>
              <a:defRPr/>
            </a:pPr>
            <a:r>
              <a:rPr lang="en-US" dirty="0"/>
              <a:t>GMOs Disrupt the Natural Ecosystem/Environment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45171C6-50A0-475B-BC5D-026110F3C7D6}"/>
              </a:ext>
            </a:extLst>
          </p:cNvPr>
          <p:cNvSpPr txBox="1">
            <a:spLocks/>
          </p:cNvSpPr>
          <p:nvPr/>
        </p:nvSpPr>
        <p:spPr>
          <a:xfrm>
            <a:off x="-1588" y="97872"/>
            <a:ext cx="10438129" cy="6096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Counter-Point #1: 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EABC945-AAF1-4257-8E39-209FAE45AF09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80C7ED-3765-4191-8928-707D137F4D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205169-2900-47C2-9DEB-07CA1A379DEF}"/>
              </a:ext>
            </a:extLst>
          </p:cNvPr>
          <p:cNvSpPr/>
          <p:nvPr/>
        </p:nvSpPr>
        <p:spPr>
          <a:xfrm>
            <a:off x="4341812" y="1676400"/>
            <a:ext cx="2286000" cy="8382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76380-A557-4FFE-ADB2-50185295A3E0}"/>
              </a:ext>
            </a:extLst>
          </p:cNvPr>
          <p:cNvSpPr txBox="1"/>
          <p:nvPr/>
        </p:nvSpPr>
        <p:spPr>
          <a:xfrm>
            <a:off x="4037012" y="1752600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↑ GMOs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ADC53A-8BC2-49DC-90B1-0E06A7CFFF64}"/>
              </a:ext>
            </a:extLst>
          </p:cNvPr>
          <p:cNvSpPr/>
          <p:nvPr/>
        </p:nvSpPr>
        <p:spPr>
          <a:xfrm>
            <a:off x="1065212" y="2286000"/>
            <a:ext cx="2819400" cy="8382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3F821-200A-42B2-AE0A-4E9F0D24DA53}"/>
              </a:ext>
            </a:extLst>
          </p:cNvPr>
          <p:cNvSpPr txBox="1"/>
          <p:nvPr/>
        </p:nvSpPr>
        <p:spPr>
          <a:xfrm>
            <a:off x="1065212" y="2362200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↑ Herbicides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5B2AE1-44AC-42E4-A65C-C48423B28A62}"/>
              </a:ext>
            </a:extLst>
          </p:cNvPr>
          <p:cNvSpPr/>
          <p:nvPr/>
        </p:nvSpPr>
        <p:spPr>
          <a:xfrm>
            <a:off x="647382" y="3601006"/>
            <a:ext cx="2551430" cy="104719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FBC95F-897B-4684-B970-4125D58BFD8A}"/>
              </a:ext>
            </a:extLst>
          </p:cNvPr>
          <p:cNvSpPr txBox="1"/>
          <p:nvPr/>
        </p:nvSpPr>
        <p:spPr>
          <a:xfrm>
            <a:off x="647382" y="3581400"/>
            <a:ext cx="25514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↑ Ecosystem</a:t>
            </a:r>
          </a:p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Toxicity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E15948-5B58-45B5-A5DC-7CF68AF8BE52}"/>
              </a:ext>
            </a:extLst>
          </p:cNvPr>
          <p:cNvSpPr/>
          <p:nvPr/>
        </p:nvSpPr>
        <p:spPr>
          <a:xfrm>
            <a:off x="6932612" y="4028182"/>
            <a:ext cx="3886200" cy="107721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153E28-9D62-4524-97C6-0319D9B3C317}"/>
              </a:ext>
            </a:extLst>
          </p:cNvPr>
          <p:cNvSpPr txBox="1"/>
          <p:nvPr/>
        </p:nvSpPr>
        <p:spPr>
          <a:xfrm>
            <a:off x="6932612" y="4028182"/>
            <a:ext cx="381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↑ Susceptibility to novel pathogens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195C39-368C-4D36-82BB-9900B8D637EE}"/>
              </a:ext>
            </a:extLst>
          </p:cNvPr>
          <p:cNvSpPr/>
          <p:nvPr/>
        </p:nvSpPr>
        <p:spPr>
          <a:xfrm>
            <a:off x="7618412" y="2286000"/>
            <a:ext cx="2514600" cy="119351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547E93-2278-41AB-B630-650C133B5CDE}"/>
              </a:ext>
            </a:extLst>
          </p:cNvPr>
          <p:cNvSpPr txBox="1"/>
          <p:nvPr/>
        </p:nvSpPr>
        <p:spPr>
          <a:xfrm>
            <a:off x="7726729" y="2318780"/>
            <a:ext cx="23300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↓ Genetic Variability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7BD3B1-0A46-46B7-8E68-2906A1F07F13}"/>
              </a:ext>
            </a:extLst>
          </p:cNvPr>
          <p:cNvSpPr/>
          <p:nvPr/>
        </p:nvSpPr>
        <p:spPr>
          <a:xfrm>
            <a:off x="1560512" y="5179534"/>
            <a:ext cx="4038600" cy="122126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673C9-80F6-4FD7-A193-ADFDF7F7AECE}"/>
              </a:ext>
            </a:extLst>
          </p:cNvPr>
          <p:cNvSpPr txBox="1"/>
          <p:nvPr/>
        </p:nvSpPr>
        <p:spPr>
          <a:xfrm>
            <a:off x="1560512" y="5269054"/>
            <a:ext cx="4038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(-) non-target </a:t>
            </a:r>
          </a:p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(insects, birds, etc.)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5B4263A-2B25-4DF4-BF96-0F2E973DEA77}"/>
              </a:ext>
            </a:extLst>
          </p:cNvPr>
          <p:cNvSpPr/>
          <p:nvPr/>
        </p:nvSpPr>
        <p:spPr>
          <a:xfrm>
            <a:off x="2453833" y="1988723"/>
            <a:ext cx="1794076" cy="222042"/>
          </a:xfrm>
          <a:custGeom>
            <a:avLst/>
            <a:gdLst>
              <a:gd name="connsiteX0" fmla="*/ 1794076 w 1794076"/>
              <a:gd name="connsiteY0" fmla="*/ 129444 h 222042"/>
              <a:gd name="connsiteX1" fmla="*/ 567159 w 1794076"/>
              <a:gd name="connsiteY1" fmla="*/ 2123 h 222042"/>
              <a:gd name="connsiteX2" fmla="*/ 0 w 1794076"/>
              <a:gd name="connsiteY2" fmla="*/ 222042 h 222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4076" h="222042">
                <a:moveTo>
                  <a:pt x="1794076" y="129444"/>
                </a:moveTo>
                <a:cubicBezTo>
                  <a:pt x="1330124" y="58067"/>
                  <a:pt x="866172" y="-13310"/>
                  <a:pt x="567159" y="2123"/>
                </a:cubicBezTo>
                <a:cubicBezTo>
                  <a:pt x="268146" y="17556"/>
                  <a:pt x="134073" y="119799"/>
                  <a:pt x="0" y="222042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F5DC802-347A-4A45-8328-D0ADAD17B473}"/>
              </a:ext>
            </a:extLst>
          </p:cNvPr>
          <p:cNvSpPr/>
          <p:nvPr/>
        </p:nvSpPr>
        <p:spPr>
          <a:xfrm flipH="1">
            <a:off x="6805632" y="1829102"/>
            <a:ext cx="1694103" cy="285772"/>
          </a:xfrm>
          <a:custGeom>
            <a:avLst/>
            <a:gdLst>
              <a:gd name="connsiteX0" fmla="*/ 1794076 w 1794076"/>
              <a:gd name="connsiteY0" fmla="*/ 129444 h 222042"/>
              <a:gd name="connsiteX1" fmla="*/ 567159 w 1794076"/>
              <a:gd name="connsiteY1" fmla="*/ 2123 h 222042"/>
              <a:gd name="connsiteX2" fmla="*/ 0 w 1794076"/>
              <a:gd name="connsiteY2" fmla="*/ 222042 h 222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4076" h="222042">
                <a:moveTo>
                  <a:pt x="1794076" y="129444"/>
                </a:moveTo>
                <a:cubicBezTo>
                  <a:pt x="1330124" y="58067"/>
                  <a:pt x="866172" y="-13310"/>
                  <a:pt x="567159" y="2123"/>
                </a:cubicBezTo>
                <a:cubicBezTo>
                  <a:pt x="268146" y="17556"/>
                  <a:pt x="134073" y="119799"/>
                  <a:pt x="0" y="222042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EC7BA4A-D9EF-47C8-8274-DF256FAEB158}"/>
              </a:ext>
            </a:extLst>
          </p:cNvPr>
          <p:cNvCxnSpPr/>
          <p:nvPr/>
        </p:nvCxnSpPr>
        <p:spPr>
          <a:xfrm flipH="1">
            <a:off x="2208212" y="3182075"/>
            <a:ext cx="76200" cy="35531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C075BFA-75D6-4422-BB14-1506187E2649}"/>
              </a:ext>
            </a:extLst>
          </p:cNvPr>
          <p:cNvCxnSpPr>
            <a:cxnSpLocks/>
          </p:cNvCxnSpPr>
          <p:nvPr/>
        </p:nvCxnSpPr>
        <p:spPr>
          <a:xfrm>
            <a:off x="2246312" y="4808133"/>
            <a:ext cx="647700" cy="30768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E7C1BBF-977D-4DEA-B33E-8B1966C71C1B}"/>
              </a:ext>
            </a:extLst>
          </p:cNvPr>
          <p:cNvCxnSpPr/>
          <p:nvPr/>
        </p:nvCxnSpPr>
        <p:spPr>
          <a:xfrm flipH="1">
            <a:off x="8815570" y="3581400"/>
            <a:ext cx="76200" cy="35531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771368-8E25-4CEC-9985-ACB9310C6130}"/>
              </a:ext>
            </a:extLst>
          </p:cNvPr>
          <p:cNvCxnSpPr/>
          <p:nvPr/>
        </p:nvCxnSpPr>
        <p:spPr>
          <a:xfrm flipH="1">
            <a:off x="8075612" y="5202080"/>
            <a:ext cx="76200" cy="35531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730E82-B481-447B-8AD7-D952D01FFBF7}"/>
              </a:ext>
            </a:extLst>
          </p:cNvPr>
          <p:cNvCxnSpPr>
            <a:cxnSpLocks/>
          </p:cNvCxnSpPr>
          <p:nvPr/>
        </p:nvCxnSpPr>
        <p:spPr>
          <a:xfrm flipH="1">
            <a:off x="5827712" y="5943600"/>
            <a:ext cx="2667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1">
            <a:extLst>
              <a:ext uri="{FF2B5EF4-FFF2-40B4-BE49-F238E27FC236}">
                <a16:creationId xmlns:a16="http://schemas.microsoft.com/office/drawing/2014/main" id="{13709910-16BD-4455-AE90-EF393DC50F78}"/>
              </a:ext>
            </a:extLst>
          </p:cNvPr>
          <p:cNvSpPr txBox="1">
            <a:spLocks/>
          </p:cNvSpPr>
          <p:nvPr/>
        </p:nvSpPr>
        <p:spPr>
          <a:xfrm>
            <a:off x="3949390" y="2819400"/>
            <a:ext cx="3364222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Ecosystem Disruption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A97F3E-6F1D-4B67-957C-33CF8A314CE5}"/>
              </a:ext>
            </a:extLst>
          </p:cNvPr>
          <p:cNvSpPr/>
          <p:nvPr/>
        </p:nvSpPr>
        <p:spPr>
          <a:xfrm>
            <a:off x="6284912" y="5654070"/>
            <a:ext cx="5600700" cy="105153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0C62A9-681F-4FF2-9107-57B17ADF5B91}"/>
              </a:ext>
            </a:extLst>
          </p:cNvPr>
          <p:cNvSpPr txBox="1"/>
          <p:nvPr/>
        </p:nvSpPr>
        <p:spPr>
          <a:xfrm>
            <a:off x="6195802" y="5816025"/>
            <a:ext cx="5711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(-) target plants or other animals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774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5" grpId="0" animBg="1"/>
      <p:bldP spid="16" grpId="0"/>
      <p:bldP spid="19" grpId="0" animBg="1"/>
      <p:bldP spid="20" grpId="0"/>
      <p:bldP spid="21" grpId="0" animBg="1"/>
      <p:bldP spid="18" grpId="0"/>
      <p:bldP spid="26" grpId="0" animBg="1"/>
      <p:bldP spid="23" grpId="0"/>
      <p:bldP spid="9" grpId="0" animBg="1"/>
      <p:bldP spid="28" grpId="0" animBg="1"/>
      <p:bldP spid="39" grpId="0" animBg="1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75F8673-07C8-454A-B065-3819BCB5D1BF}"/>
              </a:ext>
            </a:extLst>
          </p:cNvPr>
          <p:cNvSpPr/>
          <p:nvPr/>
        </p:nvSpPr>
        <p:spPr>
          <a:xfrm>
            <a:off x="-1588" y="4628027"/>
            <a:ext cx="12190413" cy="2229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152400"/>
            <a:ext cx="10819129" cy="1295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/>
              <a:t>GMOs Disrupt/Harm  the Natural Ecosystem/Environment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76580B-0FEC-44FB-9C9B-EEC244F1F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812" y="1681550"/>
            <a:ext cx="7620000" cy="60960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Does herbicide use increase with GMOs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45171C6-50A0-475B-BC5D-026110F3C7D6}"/>
              </a:ext>
            </a:extLst>
          </p:cNvPr>
          <p:cNvSpPr txBox="1">
            <a:spLocks/>
          </p:cNvSpPr>
          <p:nvPr/>
        </p:nvSpPr>
        <p:spPr>
          <a:xfrm>
            <a:off x="-1588" y="97872"/>
            <a:ext cx="10438129" cy="6096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Counter-Point #1: 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785273-419A-4239-8B6D-3E543718F966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E90354-92FB-4458-A18C-197956EA4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7E16548-361F-4945-BBFF-9AB3375E53A3}"/>
              </a:ext>
            </a:extLst>
          </p:cNvPr>
          <p:cNvGrpSpPr/>
          <p:nvPr/>
        </p:nvGrpSpPr>
        <p:grpSpPr>
          <a:xfrm>
            <a:off x="1674812" y="2372303"/>
            <a:ext cx="7926070" cy="4135341"/>
            <a:chOff x="303212" y="2206056"/>
            <a:chExt cx="7603032" cy="42074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A2731AA-9F02-424A-8668-9416D26387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000" t="27772" r="60628" b="14435"/>
            <a:stretch/>
          </p:blipFill>
          <p:spPr>
            <a:xfrm>
              <a:off x="303212" y="2206056"/>
              <a:ext cx="7603032" cy="420742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0D7FE56-2B4F-445F-843D-15A3EDA5AFCF}"/>
                </a:ext>
              </a:extLst>
            </p:cNvPr>
            <p:cNvSpPr/>
            <p:nvPr/>
          </p:nvSpPr>
          <p:spPr>
            <a:xfrm>
              <a:off x="912812" y="259080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6912C2-16D4-4363-AE7B-D0C1C2777E59}"/>
                </a:ext>
              </a:extLst>
            </p:cNvPr>
            <p:cNvSpPr/>
            <p:nvPr/>
          </p:nvSpPr>
          <p:spPr>
            <a:xfrm>
              <a:off x="2970212" y="262890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5A6ABBA-E1E3-4B4B-8A79-32545CAB562B}"/>
                </a:ext>
              </a:extLst>
            </p:cNvPr>
            <p:cNvSpPr/>
            <p:nvPr/>
          </p:nvSpPr>
          <p:spPr>
            <a:xfrm>
              <a:off x="5269676" y="2596021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D4E0D5B-95A6-4887-9E6B-A6472B3D4230}"/>
                </a:ext>
              </a:extLst>
            </p:cNvPr>
            <p:cNvSpPr/>
            <p:nvPr/>
          </p:nvSpPr>
          <p:spPr>
            <a:xfrm>
              <a:off x="967245" y="4387841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83FD68D-A756-415F-82CF-78559B1FCE08}"/>
                </a:ext>
              </a:extLst>
            </p:cNvPr>
            <p:cNvSpPr/>
            <p:nvPr/>
          </p:nvSpPr>
          <p:spPr>
            <a:xfrm>
              <a:off x="3122612" y="441960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F5B78E-AFF0-4486-AAAE-7B881C4C2A0D}"/>
                </a:ext>
              </a:extLst>
            </p:cNvPr>
            <p:cNvSpPr/>
            <p:nvPr/>
          </p:nvSpPr>
          <p:spPr>
            <a:xfrm>
              <a:off x="5269676" y="4399427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0362F779-5BFB-4AB1-8003-205218AC5450}"/>
              </a:ext>
            </a:extLst>
          </p:cNvPr>
          <p:cNvSpPr/>
          <p:nvPr/>
        </p:nvSpPr>
        <p:spPr>
          <a:xfrm rot="19530640">
            <a:off x="5597831" y="2871622"/>
            <a:ext cx="1371600" cy="5839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B71724-0303-4ADE-A50D-3831769F3DD9}"/>
              </a:ext>
            </a:extLst>
          </p:cNvPr>
          <p:cNvSpPr txBox="1"/>
          <p:nvPr/>
        </p:nvSpPr>
        <p:spPr>
          <a:xfrm rot="20359789">
            <a:off x="8835135" y="1639605"/>
            <a:ext cx="980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41296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B871AF-EC33-43A4-B35C-2C4715045DAA}"/>
              </a:ext>
            </a:extLst>
          </p:cNvPr>
          <p:cNvSpPr/>
          <p:nvPr/>
        </p:nvSpPr>
        <p:spPr>
          <a:xfrm>
            <a:off x="-1588" y="4628027"/>
            <a:ext cx="12190413" cy="2229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152400"/>
            <a:ext cx="10819129" cy="1295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/>
              <a:t>GMOs Disrupt/Harm  the Natural Ecosystem/Environment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76580B-0FEC-44FB-9C9B-EEC244F1F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54726"/>
            <a:ext cx="7467600" cy="609601"/>
          </a:xfrm>
        </p:spPr>
        <p:txBody>
          <a:bodyPr>
            <a:normAutofit/>
          </a:bodyPr>
          <a:lstStyle/>
          <a:p>
            <a:r>
              <a:rPr lang="en-US" dirty="0"/>
              <a:t>Does herbicide toxicity increase with GMOs?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45171C6-50A0-475B-BC5D-026110F3C7D6}"/>
              </a:ext>
            </a:extLst>
          </p:cNvPr>
          <p:cNvSpPr txBox="1">
            <a:spLocks/>
          </p:cNvSpPr>
          <p:nvPr/>
        </p:nvSpPr>
        <p:spPr>
          <a:xfrm>
            <a:off x="-1588" y="97872"/>
            <a:ext cx="10438129" cy="6096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Counter-Point #1: 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785273-419A-4239-8B6D-3E543718F966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E90354-92FB-4458-A18C-197956EA4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7D50DC-64DA-4BD1-8504-713B9C4132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42" t="25549" r="23743" b="19993"/>
          <a:stretch/>
        </p:blipFill>
        <p:spPr>
          <a:xfrm>
            <a:off x="1446212" y="2233567"/>
            <a:ext cx="7924800" cy="44126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781FC2-047D-4D69-9687-2CCF5730F6DB}"/>
              </a:ext>
            </a:extLst>
          </p:cNvPr>
          <p:cNvSpPr txBox="1"/>
          <p:nvPr/>
        </p:nvSpPr>
        <p:spPr>
          <a:xfrm rot="20359789">
            <a:off x="8549147" y="1512265"/>
            <a:ext cx="980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48178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152400"/>
            <a:ext cx="10819129" cy="1295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/>
              <a:t>GMOs Disrupt/Harm  the Natural Ecosystem/Environment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76580B-0FEC-44FB-9C9B-EEC244F1F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23999"/>
            <a:ext cx="10591802" cy="609601"/>
          </a:xfrm>
        </p:spPr>
        <p:txBody>
          <a:bodyPr>
            <a:normAutofit/>
          </a:bodyPr>
          <a:lstStyle/>
          <a:p>
            <a:r>
              <a:rPr lang="en-US" dirty="0"/>
              <a:t>Are non-target animals getting harmed?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45171C6-50A0-475B-BC5D-026110F3C7D6}"/>
              </a:ext>
            </a:extLst>
          </p:cNvPr>
          <p:cNvSpPr txBox="1">
            <a:spLocks/>
          </p:cNvSpPr>
          <p:nvPr/>
        </p:nvSpPr>
        <p:spPr>
          <a:xfrm>
            <a:off x="-1588" y="97872"/>
            <a:ext cx="10438129" cy="6096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Counter-Point #1: 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785273-419A-4239-8B6D-3E543718F966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E90354-92FB-4458-A18C-197956EA4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BF3D26A-9872-4249-AB22-B48AF46FA90B}"/>
              </a:ext>
            </a:extLst>
          </p:cNvPr>
          <p:cNvSpPr/>
          <p:nvPr/>
        </p:nvSpPr>
        <p:spPr>
          <a:xfrm>
            <a:off x="154747" y="6490156"/>
            <a:ext cx="959961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file:///C:/Users/hl26546/Downloads/NaranjoGMBook2014.pdf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7B62246-AA09-4638-A58B-74FA092583E2}"/>
              </a:ext>
            </a:extLst>
          </p:cNvPr>
          <p:cNvSpPr txBox="1">
            <a:spLocks/>
          </p:cNvSpPr>
          <p:nvPr/>
        </p:nvSpPr>
        <p:spPr>
          <a:xfrm>
            <a:off x="7161213" y="3386145"/>
            <a:ext cx="4052456" cy="1104677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Above the Line =</a:t>
            </a:r>
          </a:p>
          <a:p>
            <a:pPr marL="0" indent="0" algn="ctr">
              <a:buNone/>
            </a:pPr>
            <a:r>
              <a:rPr lang="en-US" sz="2000" dirty="0"/>
              <a:t>GMOs increase the population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99CD8ED-5528-4FBE-B706-4FBD86184A89}"/>
              </a:ext>
            </a:extLst>
          </p:cNvPr>
          <p:cNvSpPr txBox="1">
            <a:spLocks/>
          </p:cNvSpPr>
          <p:nvPr/>
        </p:nvSpPr>
        <p:spPr>
          <a:xfrm>
            <a:off x="7119979" y="4948468"/>
            <a:ext cx="4308433" cy="1104677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Below the Line =</a:t>
            </a:r>
          </a:p>
          <a:p>
            <a:pPr marL="0" indent="0" algn="ctr">
              <a:buNone/>
            </a:pPr>
            <a:r>
              <a:rPr lang="en-US" sz="2000" dirty="0">
                <a:latin typeface="+mj-lt"/>
              </a:rPr>
              <a:t>GMOs </a:t>
            </a:r>
            <a:r>
              <a:rPr lang="en-US" sz="2000" dirty="0">
                <a:latin typeface="+mj-lt"/>
                <a:cs typeface="Calibri" panose="020F0502020204030204" pitchFamily="34" charset="0"/>
              </a:rPr>
              <a:t>decrease the population</a:t>
            </a:r>
            <a:endParaRPr lang="en-US" sz="2000" dirty="0">
              <a:latin typeface="+mj-l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08C7EED-FC62-42D2-B264-0843AB41AB03}"/>
              </a:ext>
            </a:extLst>
          </p:cNvPr>
          <p:cNvSpPr/>
          <p:nvPr/>
        </p:nvSpPr>
        <p:spPr>
          <a:xfrm>
            <a:off x="227012" y="797006"/>
            <a:ext cx="380510" cy="53649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FE179C4-7DAD-46DC-BF25-134716CF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24" t="25785" r="41373" b="72097"/>
          <a:stretch/>
        </p:blipFill>
        <p:spPr>
          <a:xfrm>
            <a:off x="1941268" y="2415798"/>
            <a:ext cx="1181345" cy="2512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7ABA1B-0E82-4C8C-984C-F61A7BD0D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3660" y="2264327"/>
            <a:ext cx="3738377" cy="40238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54BBAEF-4C19-48FD-91D2-661164CC7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702" t="26132" r="38926" b="71911"/>
          <a:stretch/>
        </p:blipFill>
        <p:spPr>
          <a:xfrm>
            <a:off x="2122978" y="2675547"/>
            <a:ext cx="999636" cy="2321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B58E9E-4AB5-47FC-A8D9-CC06CAA305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055" t="26132" r="36595" b="71750"/>
          <a:stretch/>
        </p:blipFill>
        <p:spPr>
          <a:xfrm>
            <a:off x="2166197" y="2907678"/>
            <a:ext cx="990600" cy="2512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53B8F9C-EA53-47AE-9ABC-C5135DE8E8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409" t="26120" r="34603" b="71850"/>
          <a:stretch/>
        </p:blipFill>
        <p:spPr>
          <a:xfrm>
            <a:off x="2112840" y="3135092"/>
            <a:ext cx="838200" cy="2406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B6A1255-B149-4186-910F-7909D5853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60" t="26279" r="31341" b="71750"/>
          <a:stretch/>
        </p:blipFill>
        <p:spPr>
          <a:xfrm>
            <a:off x="2112843" y="3365975"/>
            <a:ext cx="1390817" cy="23378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142B5E-E0C6-429C-9DC4-745C86B81EEA}"/>
              </a:ext>
            </a:extLst>
          </p:cNvPr>
          <p:cNvCxnSpPr/>
          <p:nvPr/>
        </p:nvCxnSpPr>
        <p:spPr>
          <a:xfrm>
            <a:off x="4265613" y="4403222"/>
            <a:ext cx="4052456" cy="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41779A3-8077-4A6A-87FC-E9B1003C1336}"/>
              </a:ext>
            </a:extLst>
          </p:cNvPr>
          <p:cNvSpPr txBox="1"/>
          <p:nvPr/>
        </p:nvSpPr>
        <p:spPr>
          <a:xfrm rot="20359789">
            <a:off x="7604307" y="1623201"/>
            <a:ext cx="121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C55090-EE5E-48D9-A5F8-D234FFFC7D69}"/>
              </a:ext>
            </a:extLst>
          </p:cNvPr>
          <p:cNvSpPr txBox="1"/>
          <p:nvPr/>
        </p:nvSpPr>
        <p:spPr>
          <a:xfrm rot="20359789">
            <a:off x="7196851" y="2002717"/>
            <a:ext cx="2708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Impacted?  YES</a:t>
            </a:r>
          </a:p>
        </p:txBody>
      </p:sp>
    </p:spTree>
    <p:extLst>
      <p:ext uri="{BB962C8B-B14F-4D97-AF65-F5344CB8AC3E}">
        <p14:creationId xmlns:p14="http://schemas.microsoft.com/office/powerpoint/2010/main" val="316586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152400"/>
            <a:ext cx="10819129" cy="1295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/>
              <a:t>GMOs Disrupt/Harm  the Natural Ecosystem/Environment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76580B-0FEC-44FB-9C9B-EEC244F1F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2" y="1524000"/>
            <a:ext cx="6400804" cy="533400"/>
          </a:xfrm>
        </p:spPr>
        <p:txBody>
          <a:bodyPr>
            <a:normAutofit/>
          </a:bodyPr>
          <a:lstStyle/>
          <a:p>
            <a:r>
              <a:rPr lang="en-US" dirty="0"/>
              <a:t>Do they reduce genetic variability?</a:t>
            </a:r>
            <a:r>
              <a:rPr lang="en-US" sz="2400" i="1" dirty="0"/>
              <a:t>	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45171C6-50A0-475B-BC5D-026110F3C7D6}"/>
              </a:ext>
            </a:extLst>
          </p:cNvPr>
          <p:cNvSpPr txBox="1">
            <a:spLocks/>
          </p:cNvSpPr>
          <p:nvPr/>
        </p:nvSpPr>
        <p:spPr>
          <a:xfrm>
            <a:off x="-1588" y="97872"/>
            <a:ext cx="10438129" cy="6096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Counter-Point #1: 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785273-419A-4239-8B6D-3E543718F966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E90354-92FB-4458-A18C-197956EA4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BF3D26A-9872-4249-AB22-B48AF46FA90B}"/>
              </a:ext>
            </a:extLst>
          </p:cNvPr>
          <p:cNvSpPr/>
          <p:nvPr/>
        </p:nvSpPr>
        <p:spPr>
          <a:xfrm>
            <a:off x="154747" y="6490156"/>
            <a:ext cx="959961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/>
              <a:t>http://sitn.hms.harvard.edu/flash/2015/challenging-evolution-how-gmos-can-influence-genetic-diversity/</a:t>
            </a:r>
            <a:endParaRPr lang="en-US"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9DC745-CA69-415E-B09A-D5D55B2340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628" t="21062" r="23118" b="38593"/>
          <a:stretch/>
        </p:blipFill>
        <p:spPr>
          <a:xfrm>
            <a:off x="608014" y="2703139"/>
            <a:ext cx="5069221" cy="3538890"/>
          </a:xfrm>
          <a:prstGeom prst="rect">
            <a:avLst/>
          </a:prstGeom>
        </p:spPr>
      </p:pic>
      <p:pic>
        <p:nvPicPr>
          <p:cNvPr id="21506" name="Picture 2" descr="https://i2.wp.com/sitn.hms.harvard.edu/wp-content/uploads/2015/08/fig3.png?resize=625%2C429">
            <a:extLst>
              <a:ext uri="{FF2B5EF4-FFF2-40B4-BE49-F238E27FC236}">
                <a16:creationId xmlns:a16="http://schemas.microsoft.com/office/drawing/2014/main" id="{6ED021A5-AA38-483C-8F67-B63C6CDDEB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89"/>
          <a:stretch/>
        </p:blipFill>
        <p:spPr bwMode="auto">
          <a:xfrm>
            <a:off x="7085015" y="2681474"/>
            <a:ext cx="4038596" cy="376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71AB48-989B-4B6F-B69E-4B8042B72443}"/>
              </a:ext>
            </a:extLst>
          </p:cNvPr>
          <p:cNvSpPr/>
          <p:nvPr/>
        </p:nvSpPr>
        <p:spPr>
          <a:xfrm>
            <a:off x="9986848" y="4114800"/>
            <a:ext cx="1365364" cy="220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563C61-D783-4A16-A779-BEBC5A4589FD}"/>
              </a:ext>
            </a:extLst>
          </p:cNvPr>
          <p:cNvSpPr txBox="1">
            <a:spLocks/>
          </p:cNvSpPr>
          <p:nvPr/>
        </p:nvSpPr>
        <p:spPr>
          <a:xfrm>
            <a:off x="74612" y="2188311"/>
            <a:ext cx="6075990" cy="533401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i="1" dirty="0">
                <a:solidFill>
                  <a:schemeClr val="accent3"/>
                </a:solidFill>
              </a:rPr>
              <a:t>Example:  1800s Ireland Potato Famine	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2C2DB78-4788-4EDF-AEE1-32C6FF386581}"/>
              </a:ext>
            </a:extLst>
          </p:cNvPr>
          <p:cNvSpPr txBox="1">
            <a:spLocks/>
          </p:cNvSpPr>
          <p:nvPr/>
        </p:nvSpPr>
        <p:spPr>
          <a:xfrm>
            <a:off x="6780212" y="2201815"/>
            <a:ext cx="4800600" cy="433575"/>
          </a:xfrm>
          <a:prstGeom prst="rect">
            <a:avLst/>
          </a:prstGeom>
        </p:spPr>
        <p:txBody>
          <a:bodyPr vert="horz" lIns="121899" tIns="60949" rIns="121899" bIns="60949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i="1" dirty="0">
                <a:solidFill>
                  <a:schemeClr val="accent3"/>
                </a:solidFill>
              </a:rPr>
              <a:t>Example:  GM Atlantic Salmon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D43BD58-DD3B-4754-89D0-897D16B842FD}"/>
              </a:ext>
            </a:extLst>
          </p:cNvPr>
          <p:cNvSpPr/>
          <p:nvPr/>
        </p:nvSpPr>
        <p:spPr>
          <a:xfrm>
            <a:off x="227012" y="797006"/>
            <a:ext cx="380510" cy="53649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456D4F-CE3B-414D-99E6-3E4D744B59FF}"/>
              </a:ext>
            </a:extLst>
          </p:cNvPr>
          <p:cNvSpPr txBox="1"/>
          <p:nvPr/>
        </p:nvSpPr>
        <p:spPr>
          <a:xfrm rot="20359789">
            <a:off x="6050850" y="1449099"/>
            <a:ext cx="980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19136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13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E65C4748-6E9E-4025-B5BA-AD70668B3F23}"/>
              </a:ext>
            </a:extLst>
          </p:cNvPr>
          <p:cNvSpPr/>
          <p:nvPr/>
        </p:nvSpPr>
        <p:spPr>
          <a:xfrm>
            <a:off x="-1588" y="4628027"/>
            <a:ext cx="12190413" cy="2229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152400"/>
            <a:ext cx="10819129" cy="1295400"/>
          </a:xfrm>
        </p:spPr>
        <p:txBody>
          <a:bodyPr/>
          <a:lstStyle/>
          <a:p>
            <a:pPr>
              <a:defRPr/>
            </a:pPr>
            <a:r>
              <a:rPr lang="en-US" dirty="0"/>
              <a:t>GMOs Disrupt the Natural Ecosystem/Environment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45171C6-50A0-475B-BC5D-026110F3C7D6}"/>
              </a:ext>
            </a:extLst>
          </p:cNvPr>
          <p:cNvSpPr txBox="1">
            <a:spLocks/>
          </p:cNvSpPr>
          <p:nvPr/>
        </p:nvSpPr>
        <p:spPr>
          <a:xfrm>
            <a:off x="-1588" y="97872"/>
            <a:ext cx="10438129" cy="6096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Counter-Point #1: 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EABC945-AAF1-4257-8E39-209FAE45AF09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80C7ED-3765-4191-8928-707D137F4D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205169-2900-47C2-9DEB-07CA1A379DEF}"/>
              </a:ext>
            </a:extLst>
          </p:cNvPr>
          <p:cNvSpPr/>
          <p:nvPr/>
        </p:nvSpPr>
        <p:spPr>
          <a:xfrm>
            <a:off x="4341812" y="1676400"/>
            <a:ext cx="2286000" cy="8382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76380-A557-4FFE-ADB2-50185295A3E0}"/>
              </a:ext>
            </a:extLst>
          </p:cNvPr>
          <p:cNvSpPr txBox="1"/>
          <p:nvPr/>
        </p:nvSpPr>
        <p:spPr>
          <a:xfrm>
            <a:off x="4037012" y="1752600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↑ GMOs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ADC53A-8BC2-49DC-90B1-0E06A7CFFF64}"/>
              </a:ext>
            </a:extLst>
          </p:cNvPr>
          <p:cNvSpPr/>
          <p:nvPr/>
        </p:nvSpPr>
        <p:spPr>
          <a:xfrm>
            <a:off x="1065212" y="2286000"/>
            <a:ext cx="2819400" cy="8382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3F821-200A-42B2-AE0A-4E9F0D24DA53}"/>
              </a:ext>
            </a:extLst>
          </p:cNvPr>
          <p:cNvSpPr txBox="1"/>
          <p:nvPr/>
        </p:nvSpPr>
        <p:spPr>
          <a:xfrm>
            <a:off x="1065212" y="2362200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↑ Herbicides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5B2AE1-44AC-42E4-A65C-C48423B28A62}"/>
              </a:ext>
            </a:extLst>
          </p:cNvPr>
          <p:cNvSpPr/>
          <p:nvPr/>
        </p:nvSpPr>
        <p:spPr>
          <a:xfrm>
            <a:off x="647382" y="3601006"/>
            <a:ext cx="2551430" cy="104719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FBC95F-897B-4684-B970-4125D58BFD8A}"/>
              </a:ext>
            </a:extLst>
          </p:cNvPr>
          <p:cNvSpPr txBox="1"/>
          <p:nvPr/>
        </p:nvSpPr>
        <p:spPr>
          <a:xfrm>
            <a:off x="647382" y="3581400"/>
            <a:ext cx="25514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↑ Ecosystem</a:t>
            </a:r>
          </a:p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Toxicity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E15948-5B58-45B5-A5DC-7CF68AF8BE52}"/>
              </a:ext>
            </a:extLst>
          </p:cNvPr>
          <p:cNvSpPr/>
          <p:nvPr/>
        </p:nvSpPr>
        <p:spPr>
          <a:xfrm>
            <a:off x="6932612" y="4028182"/>
            <a:ext cx="3886200" cy="107721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153E28-9D62-4524-97C6-0319D9B3C317}"/>
              </a:ext>
            </a:extLst>
          </p:cNvPr>
          <p:cNvSpPr txBox="1"/>
          <p:nvPr/>
        </p:nvSpPr>
        <p:spPr>
          <a:xfrm>
            <a:off x="6932612" y="4028182"/>
            <a:ext cx="381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↑ Susceptibility to novel, pathogens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195C39-368C-4D36-82BB-9900B8D637EE}"/>
              </a:ext>
            </a:extLst>
          </p:cNvPr>
          <p:cNvSpPr/>
          <p:nvPr/>
        </p:nvSpPr>
        <p:spPr>
          <a:xfrm>
            <a:off x="7618412" y="2286000"/>
            <a:ext cx="2514600" cy="119351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547E93-2278-41AB-B630-650C133B5CDE}"/>
              </a:ext>
            </a:extLst>
          </p:cNvPr>
          <p:cNvSpPr txBox="1"/>
          <p:nvPr/>
        </p:nvSpPr>
        <p:spPr>
          <a:xfrm>
            <a:off x="7726729" y="2318780"/>
            <a:ext cx="23300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↓ Genetic Variability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7BD3B1-0A46-46B7-8E68-2906A1F07F13}"/>
              </a:ext>
            </a:extLst>
          </p:cNvPr>
          <p:cNvSpPr/>
          <p:nvPr/>
        </p:nvSpPr>
        <p:spPr>
          <a:xfrm>
            <a:off x="1560512" y="5179534"/>
            <a:ext cx="4038600" cy="122126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673C9-80F6-4FD7-A193-ADFDF7F7AECE}"/>
              </a:ext>
            </a:extLst>
          </p:cNvPr>
          <p:cNvSpPr txBox="1"/>
          <p:nvPr/>
        </p:nvSpPr>
        <p:spPr>
          <a:xfrm>
            <a:off x="1560512" y="5269054"/>
            <a:ext cx="4038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(-) non-target </a:t>
            </a:r>
          </a:p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(insects, birds, etc.)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C3580A-FB15-4B86-BFAA-A17A106BF76B}"/>
              </a:ext>
            </a:extLst>
          </p:cNvPr>
          <p:cNvSpPr/>
          <p:nvPr/>
        </p:nvSpPr>
        <p:spPr>
          <a:xfrm>
            <a:off x="6284912" y="5654070"/>
            <a:ext cx="5600700" cy="105153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306036-A0E6-4B8A-95A7-8AA2A48ECA2F}"/>
              </a:ext>
            </a:extLst>
          </p:cNvPr>
          <p:cNvSpPr txBox="1"/>
          <p:nvPr/>
        </p:nvSpPr>
        <p:spPr>
          <a:xfrm>
            <a:off x="6195802" y="5816025"/>
            <a:ext cx="5711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(-) target plants or other animals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5B4263A-2B25-4DF4-BF96-0F2E973DEA77}"/>
              </a:ext>
            </a:extLst>
          </p:cNvPr>
          <p:cNvSpPr/>
          <p:nvPr/>
        </p:nvSpPr>
        <p:spPr>
          <a:xfrm>
            <a:off x="2453833" y="1988723"/>
            <a:ext cx="1794076" cy="222042"/>
          </a:xfrm>
          <a:custGeom>
            <a:avLst/>
            <a:gdLst>
              <a:gd name="connsiteX0" fmla="*/ 1794076 w 1794076"/>
              <a:gd name="connsiteY0" fmla="*/ 129444 h 222042"/>
              <a:gd name="connsiteX1" fmla="*/ 567159 w 1794076"/>
              <a:gd name="connsiteY1" fmla="*/ 2123 h 222042"/>
              <a:gd name="connsiteX2" fmla="*/ 0 w 1794076"/>
              <a:gd name="connsiteY2" fmla="*/ 222042 h 222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4076" h="222042">
                <a:moveTo>
                  <a:pt x="1794076" y="129444"/>
                </a:moveTo>
                <a:cubicBezTo>
                  <a:pt x="1330124" y="58067"/>
                  <a:pt x="866172" y="-13310"/>
                  <a:pt x="567159" y="2123"/>
                </a:cubicBezTo>
                <a:cubicBezTo>
                  <a:pt x="268146" y="17556"/>
                  <a:pt x="134073" y="119799"/>
                  <a:pt x="0" y="222042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F5DC802-347A-4A45-8328-D0ADAD17B473}"/>
              </a:ext>
            </a:extLst>
          </p:cNvPr>
          <p:cNvSpPr/>
          <p:nvPr/>
        </p:nvSpPr>
        <p:spPr>
          <a:xfrm flipH="1">
            <a:off x="6805632" y="1829102"/>
            <a:ext cx="1694103" cy="285772"/>
          </a:xfrm>
          <a:custGeom>
            <a:avLst/>
            <a:gdLst>
              <a:gd name="connsiteX0" fmla="*/ 1794076 w 1794076"/>
              <a:gd name="connsiteY0" fmla="*/ 129444 h 222042"/>
              <a:gd name="connsiteX1" fmla="*/ 567159 w 1794076"/>
              <a:gd name="connsiteY1" fmla="*/ 2123 h 222042"/>
              <a:gd name="connsiteX2" fmla="*/ 0 w 1794076"/>
              <a:gd name="connsiteY2" fmla="*/ 222042 h 222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4076" h="222042">
                <a:moveTo>
                  <a:pt x="1794076" y="129444"/>
                </a:moveTo>
                <a:cubicBezTo>
                  <a:pt x="1330124" y="58067"/>
                  <a:pt x="866172" y="-13310"/>
                  <a:pt x="567159" y="2123"/>
                </a:cubicBezTo>
                <a:cubicBezTo>
                  <a:pt x="268146" y="17556"/>
                  <a:pt x="134073" y="119799"/>
                  <a:pt x="0" y="222042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EC7BA4A-D9EF-47C8-8274-DF256FAEB158}"/>
              </a:ext>
            </a:extLst>
          </p:cNvPr>
          <p:cNvCxnSpPr/>
          <p:nvPr/>
        </p:nvCxnSpPr>
        <p:spPr>
          <a:xfrm flipH="1">
            <a:off x="2208212" y="3182075"/>
            <a:ext cx="76200" cy="35531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C075BFA-75D6-4422-BB14-1506187E2649}"/>
              </a:ext>
            </a:extLst>
          </p:cNvPr>
          <p:cNvCxnSpPr>
            <a:cxnSpLocks/>
          </p:cNvCxnSpPr>
          <p:nvPr/>
        </p:nvCxnSpPr>
        <p:spPr>
          <a:xfrm>
            <a:off x="2246312" y="4808133"/>
            <a:ext cx="647700" cy="30768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E7C1BBF-977D-4DEA-B33E-8B1966C71C1B}"/>
              </a:ext>
            </a:extLst>
          </p:cNvPr>
          <p:cNvCxnSpPr/>
          <p:nvPr/>
        </p:nvCxnSpPr>
        <p:spPr>
          <a:xfrm flipH="1">
            <a:off x="8815570" y="3581400"/>
            <a:ext cx="76200" cy="35531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771368-8E25-4CEC-9985-ACB9310C6130}"/>
              </a:ext>
            </a:extLst>
          </p:cNvPr>
          <p:cNvCxnSpPr/>
          <p:nvPr/>
        </p:nvCxnSpPr>
        <p:spPr>
          <a:xfrm flipH="1">
            <a:off x="8075612" y="5202080"/>
            <a:ext cx="76200" cy="35531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730E82-B481-447B-8AD7-D952D01FFBF7}"/>
              </a:ext>
            </a:extLst>
          </p:cNvPr>
          <p:cNvCxnSpPr>
            <a:cxnSpLocks/>
          </p:cNvCxnSpPr>
          <p:nvPr/>
        </p:nvCxnSpPr>
        <p:spPr>
          <a:xfrm flipH="1">
            <a:off x="5827712" y="5967823"/>
            <a:ext cx="2667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1">
            <a:extLst>
              <a:ext uri="{FF2B5EF4-FFF2-40B4-BE49-F238E27FC236}">
                <a16:creationId xmlns:a16="http://schemas.microsoft.com/office/drawing/2014/main" id="{13709910-16BD-4455-AE90-EF393DC50F78}"/>
              </a:ext>
            </a:extLst>
          </p:cNvPr>
          <p:cNvSpPr txBox="1">
            <a:spLocks/>
          </p:cNvSpPr>
          <p:nvPr/>
        </p:nvSpPr>
        <p:spPr>
          <a:xfrm>
            <a:off x="3600410" y="3141593"/>
            <a:ext cx="3364222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Ecosystem Disruption</a:t>
            </a:r>
          </a:p>
        </p:txBody>
      </p:sp>
      <p:sp>
        <p:nvSpPr>
          <p:cNvPr id="31" name="&quot;Not Allowed&quot; Symbol 30">
            <a:extLst>
              <a:ext uri="{FF2B5EF4-FFF2-40B4-BE49-F238E27FC236}">
                <a16:creationId xmlns:a16="http://schemas.microsoft.com/office/drawing/2014/main" id="{121496AF-2F5A-49CC-9807-6B41957CA97B}"/>
              </a:ext>
            </a:extLst>
          </p:cNvPr>
          <p:cNvSpPr/>
          <p:nvPr/>
        </p:nvSpPr>
        <p:spPr>
          <a:xfrm>
            <a:off x="816014" y="3358610"/>
            <a:ext cx="2057400" cy="1522797"/>
          </a:xfrm>
          <a:prstGeom prst="noSmoking">
            <a:avLst/>
          </a:prstGeom>
          <a:solidFill>
            <a:schemeClr val="bg1"/>
          </a:solidFill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&quot;Not Allowed&quot; Symbol 31">
            <a:extLst>
              <a:ext uri="{FF2B5EF4-FFF2-40B4-BE49-F238E27FC236}">
                <a16:creationId xmlns:a16="http://schemas.microsoft.com/office/drawing/2014/main" id="{7365A32B-B73B-461E-934B-FB221F9F9C55}"/>
              </a:ext>
            </a:extLst>
          </p:cNvPr>
          <p:cNvSpPr/>
          <p:nvPr/>
        </p:nvSpPr>
        <p:spPr>
          <a:xfrm>
            <a:off x="3621244" y="5046264"/>
            <a:ext cx="2057400" cy="1522797"/>
          </a:xfrm>
          <a:prstGeom prst="noSmoking">
            <a:avLst/>
          </a:prstGeom>
          <a:solidFill>
            <a:schemeClr val="bg1"/>
          </a:solidFill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4C2BFF-9480-430A-AEE4-43F4F4C0C095}"/>
              </a:ext>
            </a:extLst>
          </p:cNvPr>
          <p:cNvSpPr txBox="1"/>
          <p:nvPr/>
        </p:nvSpPr>
        <p:spPr>
          <a:xfrm>
            <a:off x="2379360" y="5039898"/>
            <a:ext cx="1295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DCE622-B3D0-4A0B-9753-0C3B2050FB6F}"/>
              </a:ext>
            </a:extLst>
          </p:cNvPr>
          <p:cNvSpPr txBox="1"/>
          <p:nvPr/>
        </p:nvSpPr>
        <p:spPr>
          <a:xfrm>
            <a:off x="8456612" y="3733800"/>
            <a:ext cx="1295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EA47F3-7F47-4C88-B28B-EC11140CDB2B}"/>
              </a:ext>
            </a:extLst>
          </p:cNvPr>
          <p:cNvSpPr txBox="1"/>
          <p:nvPr/>
        </p:nvSpPr>
        <p:spPr>
          <a:xfrm>
            <a:off x="7079029" y="5379736"/>
            <a:ext cx="1295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83E896-B21B-4B47-AB11-A440898184ED}"/>
              </a:ext>
            </a:extLst>
          </p:cNvPr>
          <p:cNvSpPr txBox="1"/>
          <p:nvPr/>
        </p:nvSpPr>
        <p:spPr>
          <a:xfrm>
            <a:off x="10316848" y="5387492"/>
            <a:ext cx="1295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ln>
                  <a:solidFill>
                    <a:schemeClr val="accent3"/>
                  </a:solidFill>
                </a:ln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1860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4" grpId="0"/>
      <p:bldP spid="33" grpId="0"/>
      <p:bldP spid="37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9372-D12B-4EA3-92B2-10492C94D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03C93F-2F63-4D87-94F8-E8EB9C0FF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48000" y="1677312"/>
            <a:ext cx="5849112" cy="38994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7B5305-B7B9-46B9-A24C-1A63B75CBEBD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CE58B-7AF3-45F3-A655-B20A84DEB3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D537-62D0-4DAC-8870-D2B46B29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44377"/>
            <a:ext cx="9751060" cy="1295063"/>
          </a:xfrm>
        </p:spPr>
        <p:txBody>
          <a:bodyPr/>
          <a:lstStyle/>
          <a:p>
            <a:r>
              <a:rPr lang="en-US" dirty="0"/>
              <a:t>InstaPoll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58605-589F-4B9F-A1D5-A1E0D3B20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2" y="1676400"/>
            <a:ext cx="11125200" cy="9906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When you think of GMOs, what is your first reaction?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2B302C-436B-4F7A-B284-50A26B06C0B7}"/>
              </a:ext>
            </a:extLst>
          </p:cNvPr>
          <p:cNvSpPr txBox="1">
            <a:spLocks/>
          </p:cNvSpPr>
          <p:nvPr/>
        </p:nvSpPr>
        <p:spPr>
          <a:xfrm>
            <a:off x="836612" y="2667000"/>
            <a:ext cx="5257800" cy="38862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Scary – I don’t want to eat “Franken-foods”!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Yummy - I </a:t>
            </a:r>
            <a:r>
              <a:rPr lang="en-US" i="1" dirty="0"/>
              <a:t>love </a:t>
            </a:r>
            <a:r>
              <a:rPr lang="en-US" dirty="0"/>
              <a:t>those big, fat, juicy GMO papayas.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What are GMOs…? </a:t>
            </a:r>
            <a:endParaRPr lang="nb-N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1309BA-8DF5-4A00-BEAF-D70DB5A45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46812" y="3164797"/>
            <a:ext cx="5715000" cy="3419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46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45171C6-50A0-475B-BC5D-026110F3C7D6}"/>
              </a:ext>
            </a:extLst>
          </p:cNvPr>
          <p:cNvSpPr txBox="1">
            <a:spLocks/>
          </p:cNvSpPr>
          <p:nvPr/>
        </p:nvSpPr>
        <p:spPr>
          <a:xfrm>
            <a:off x="-1588" y="97872"/>
            <a:ext cx="10438129" cy="6096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Point #2: 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1F9DE18-5F9B-49F1-89EE-42AADD16F03F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1FD1A-EFD1-44CF-8A83-C5BE21AF2D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F3D4CE-578C-49D3-978F-84BB2FFAC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2" y="1613355"/>
            <a:ext cx="8285917" cy="495300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u="sng" dirty="0"/>
              <a:t>Allergic Reactions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Allergens can transfer from foods that people are                                                                allergic to into ‘safe’ foods</a:t>
            </a:r>
          </a:p>
          <a:p>
            <a:pPr lvl="2">
              <a:buFontTx/>
              <a:buChar char="-"/>
            </a:pPr>
            <a:r>
              <a:rPr lang="en-US" dirty="0"/>
              <a:t>Example:  	GMO Soybeans from Brazil Nuts</a:t>
            </a:r>
          </a:p>
          <a:p>
            <a:pPr marL="902050" lvl="2" indent="0">
              <a:buNone/>
            </a:pPr>
            <a:r>
              <a:rPr lang="en-US" dirty="0"/>
              <a:t>		(in someone allergic to Brazil Nuts)	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New allergens will form.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E028B41-A650-4255-AE97-C673B7FC1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115824"/>
            <a:ext cx="10666729" cy="1295400"/>
          </a:xfrm>
        </p:spPr>
        <p:txBody>
          <a:bodyPr/>
          <a:lstStyle/>
          <a:p>
            <a:pPr>
              <a:defRPr/>
            </a:pPr>
            <a:r>
              <a:rPr lang="en-US" dirty="0"/>
              <a:t>GMOs have the </a:t>
            </a:r>
            <a:r>
              <a:rPr lang="en-US" u="sng" dirty="0"/>
              <a:t>potential</a:t>
            </a:r>
            <a:r>
              <a:rPr lang="en-US" dirty="0"/>
              <a:t> for serious health risks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55E86-A927-4367-ACA5-27388B1117F5}"/>
              </a:ext>
            </a:extLst>
          </p:cNvPr>
          <p:cNvSpPr/>
          <p:nvPr/>
        </p:nvSpPr>
        <p:spPr>
          <a:xfrm>
            <a:off x="94496" y="6566356"/>
            <a:ext cx="1143000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https://www.centerforfoodsafety.org/issues/311/ge-foods/ge-food-and-your-health</a:t>
            </a:r>
          </a:p>
        </p:txBody>
      </p:sp>
      <p:pic>
        <p:nvPicPr>
          <p:cNvPr id="3074" name="Picture 2" descr="Reactivity on Skin-Prick Testing to Extracts of Transgenic Soybean, Nontransgenic Soybean, and Brazil Nut in a Subject Allergic to Brazil Nuts. The dilutions are given in parentheses. ">
            <a:extLst>
              <a:ext uri="{FF2B5EF4-FFF2-40B4-BE49-F238E27FC236}">
                <a16:creationId xmlns:a16="http://schemas.microsoft.com/office/drawing/2014/main" id="{E67F5199-BF8E-4074-8FD9-3CB307ACED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" t="5202" r="6472" b="1519"/>
          <a:stretch/>
        </p:blipFill>
        <p:spPr bwMode="auto">
          <a:xfrm>
            <a:off x="8380412" y="1508222"/>
            <a:ext cx="3198046" cy="5135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80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45171C6-50A0-475B-BC5D-026110F3C7D6}"/>
              </a:ext>
            </a:extLst>
          </p:cNvPr>
          <p:cNvSpPr txBox="1">
            <a:spLocks/>
          </p:cNvSpPr>
          <p:nvPr/>
        </p:nvSpPr>
        <p:spPr>
          <a:xfrm>
            <a:off x="-1588" y="97872"/>
            <a:ext cx="10438129" cy="6096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Point #2: 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1F9DE18-5F9B-49F1-89EE-42AADD16F03F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1FD1A-EFD1-44CF-8A83-C5BE21AF2D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F3D4CE-578C-49D3-978F-84BB2FFAC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2" y="1523999"/>
            <a:ext cx="11430002" cy="495300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u="sng" dirty="0"/>
              <a:t>Antibiotic Resistance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Most GMO food contains ‘antibiotic resistance markers’ to ID the genes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These markers could make antibiotics ineffective</a:t>
            </a:r>
          </a:p>
          <a:p>
            <a:pPr lvl="2">
              <a:buFontTx/>
              <a:buChar char="-"/>
            </a:pPr>
            <a:r>
              <a:rPr lang="en-US" sz="2200" dirty="0"/>
              <a:t>GE Maize (Novartis) includes ampicillin-resistance gene</a:t>
            </a:r>
          </a:p>
          <a:p>
            <a:pPr lvl="2">
              <a:buFontTx/>
              <a:buChar char="-"/>
            </a:pPr>
            <a:r>
              <a:rPr lang="en-US" sz="2200" dirty="0"/>
              <a:t>Resistance could move from bacteria in corn to food chain</a:t>
            </a:r>
          </a:p>
          <a:p>
            <a:pPr marL="902050" lvl="2" indent="0">
              <a:buNone/>
            </a:pP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126E3CA-ABD9-4B1F-9B1A-BBDBB5E98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152400"/>
            <a:ext cx="10666729" cy="1295400"/>
          </a:xfrm>
        </p:spPr>
        <p:txBody>
          <a:bodyPr/>
          <a:lstStyle/>
          <a:p>
            <a:pPr>
              <a:defRPr/>
            </a:pPr>
            <a:r>
              <a:rPr lang="en-US" dirty="0"/>
              <a:t>GMOs have the potential for serious health risks</a:t>
            </a:r>
          </a:p>
        </p:txBody>
      </p:sp>
      <p:pic>
        <p:nvPicPr>
          <p:cNvPr id="1026" name="Picture 2" descr="Gene Expression | BioNinja">
            <a:extLst>
              <a:ext uri="{FF2B5EF4-FFF2-40B4-BE49-F238E27FC236}">
                <a16:creationId xmlns:a16="http://schemas.microsoft.com/office/drawing/2014/main" id="{8368C095-9A02-41E2-BB4B-CCC8EF060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4000499"/>
            <a:ext cx="6653682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B6EB671-F7DA-43B6-BD3C-E16241A2F48F}"/>
              </a:ext>
            </a:extLst>
          </p:cNvPr>
          <p:cNvSpPr/>
          <p:nvPr/>
        </p:nvSpPr>
        <p:spPr>
          <a:xfrm>
            <a:off x="94496" y="6597878"/>
            <a:ext cx="1143000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https://www.centerforfoodsafety.org/issues/311/ge-foods/ge-food-and-your-health</a:t>
            </a:r>
          </a:p>
        </p:txBody>
      </p:sp>
    </p:spTree>
    <p:extLst>
      <p:ext uri="{BB962C8B-B14F-4D97-AF65-F5344CB8AC3E}">
        <p14:creationId xmlns:p14="http://schemas.microsoft.com/office/powerpoint/2010/main" val="97182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45171C6-50A0-475B-BC5D-026110F3C7D6}"/>
              </a:ext>
            </a:extLst>
          </p:cNvPr>
          <p:cNvSpPr txBox="1">
            <a:spLocks/>
          </p:cNvSpPr>
          <p:nvPr/>
        </p:nvSpPr>
        <p:spPr>
          <a:xfrm>
            <a:off x="-1588" y="97872"/>
            <a:ext cx="10438129" cy="6096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Point #2: 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1F9DE18-5F9B-49F1-89EE-42AADD16F03F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1FD1A-EFD1-44CF-8A83-C5BE21AF2D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F3D4CE-578C-49D3-978F-84BB2FFAC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2" y="1523999"/>
            <a:ext cx="11430002" cy="495300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u="sng" dirty="0"/>
              <a:t>Cancer</a:t>
            </a:r>
            <a:r>
              <a:rPr lang="en-US" dirty="0"/>
              <a:t> (not directly from GMO foods) but: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GE recombinant Bovine Growth Hormone (</a:t>
            </a:r>
            <a:r>
              <a:rPr lang="en-US" dirty="0" err="1"/>
              <a:t>rBGH</a:t>
            </a:r>
            <a:r>
              <a:rPr lang="en-US" dirty="0"/>
              <a:t>)</a:t>
            </a:r>
          </a:p>
          <a:p>
            <a:pPr lvl="2">
              <a:buFontTx/>
              <a:buChar char="-"/>
            </a:pPr>
            <a:r>
              <a:rPr lang="en-US" sz="2200" dirty="0"/>
              <a:t>Increased IGF-1 (cows milk)</a:t>
            </a:r>
          </a:p>
          <a:p>
            <a:pPr lvl="2">
              <a:buFontTx/>
              <a:buChar char="-"/>
            </a:pPr>
            <a:r>
              <a:rPr lang="en-US" sz="2200" dirty="0"/>
              <a:t>IGF linked to</a:t>
            </a:r>
          </a:p>
          <a:p>
            <a:pPr marL="902050" lvl="2" indent="0">
              <a:buNone/>
            </a:pPr>
            <a:r>
              <a:rPr lang="en-US" sz="2200" dirty="0"/>
              <a:t>	     </a:t>
            </a:r>
            <a:r>
              <a:rPr lang="en-US" sz="2200" i="1" dirty="0"/>
              <a:t>breast cancer</a:t>
            </a:r>
          </a:p>
          <a:p>
            <a:pPr marL="902050" lvl="2" indent="0">
              <a:buNone/>
            </a:pPr>
            <a:r>
              <a:rPr lang="en-US" sz="2200" i="1" dirty="0"/>
              <a:t>	     prostate cancer</a:t>
            </a:r>
          </a:p>
          <a:p>
            <a:pPr marL="902050" lvl="2" indent="0">
              <a:buNone/>
            </a:pPr>
            <a:r>
              <a:rPr lang="en-US" sz="2200" i="1" dirty="0"/>
              <a:t>	     colon cancer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Increased herbicide use (Round-up)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126E3CA-ABD9-4B1F-9B1A-BBDBB5E98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152400"/>
            <a:ext cx="10666729" cy="1295400"/>
          </a:xfrm>
        </p:spPr>
        <p:txBody>
          <a:bodyPr/>
          <a:lstStyle/>
          <a:p>
            <a:pPr>
              <a:defRPr/>
            </a:pPr>
            <a:r>
              <a:rPr lang="en-US" dirty="0"/>
              <a:t>GMOs have the potential for serious health risks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4CBC4-BF00-49D7-8998-E4DA03B9500A}"/>
              </a:ext>
            </a:extLst>
          </p:cNvPr>
          <p:cNvSpPr/>
          <p:nvPr/>
        </p:nvSpPr>
        <p:spPr>
          <a:xfrm>
            <a:off x="94496" y="6445477"/>
            <a:ext cx="1143000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https://www.centerforfoodsafety.org/issues/311/ge-foods/ge-food-and-your-health</a:t>
            </a:r>
          </a:p>
        </p:txBody>
      </p:sp>
      <p:pic>
        <p:nvPicPr>
          <p:cNvPr id="4098" name="Picture 2" descr="The Vatican and the GMO Connection* | Hwaairfan's Blog">
            <a:extLst>
              <a:ext uri="{FF2B5EF4-FFF2-40B4-BE49-F238E27FC236}">
                <a16:creationId xmlns:a16="http://schemas.microsoft.com/office/drawing/2014/main" id="{8A13E73A-5353-4EE5-BA7C-9127F2325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2" y="3249838"/>
            <a:ext cx="5265922" cy="3455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02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GMOs Have Not Been Proven to Show Harm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1C1E0-59E9-4FEA-B5D0-6DDEB378B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2" y="1600200"/>
            <a:ext cx="7239001" cy="50292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Genetic modifications have existed as long as agriculture has existed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traditional cross-breeding and grafting, both within and between species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Takes longer (multiple generations), but same end result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Bioengineered foods have been around for 40+ years: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Wine, cheese, medicine, plants…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Not ONE reported case of harm to human health or the environment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45171C6-50A0-475B-BC5D-026110F3C7D6}"/>
              </a:ext>
            </a:extLst>
          </p:cNvPr>
          <p:cNvSpPr txBox="1">
            <a:spLocks/>
          </p:cNvSpPr>
          <p:nvPr/>
        </p:nvSpPr>
        <p:spPr>
          <a:xfrm>
            <a:off x="-1588" y="97872"/>
            <a:ext cx="10438129" cy="6096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Counter-Point #2: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6E710-B279-4079-A650-B39079A94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812" y="3511373"/>
            <a:ext cx="4099894" cy="3118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069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14345-408D-4DFE-B16E-02C84025D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GMOs Have Not Been Proven to Show Harm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73967B8-0B29-4E5B-91F3-1DFC961D1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After </a:t>
            </a:r>
            <a:r>
              <a:rPr lang="en-US" i="1" dirty="0"/>
              <a:t>thousands </a:t>
            </a:r>
            <a:r>
              <a:rPr lang="en-US" dirty="0"/>
              <a:t>of studies, every major scientific organization in the world agrees: </a:t>
            </a:r>
            <a:r>
              <a:rPr lang="en-US" b="1" dirty="0"/>
              <a:t>Currently available GM foods are not a health risk, and the process of genetic modification is not more risky than traditional plant breeding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0E60E-37FF-4656-99C7-EF1FC907E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1688784"/>
            <a:ext cx="8839200" cy="49901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CE22D8-A977-4FFE-BF02-ECEC5B1D7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09" b="45049"/>
          <a:stretch/>
        </p:blipFill>
        <p:spPr>
          <a:xfrm>
            <a:off x="2970212" y="3878682"/>
            <a:ext cx="4277382" cy="2362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7E3BCD-531C-43EB-988E-1558897221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383" r="49246" b="22112"/>
          <a:stretch/>
        </p:blipFill>
        <p:spPr>
          <a:xfrm>
            <a:off x="7830022" y="3211062"/>
            <a:ext cx="4073674" cy="2197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144069-1A33-43A8-979C-44A06FFF1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951" r="52814"/>
          <a:stretch/>
        </p:blipFill>
        <p:spPr>
          <a:xfrm>
            <a:off x="2851939" y="4036647"/>
            <a:ext cx="4223226" cy="1936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7F0CC5-5C4C-424D-8105-986A31929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674" r="49615"/>
          <a:stretch/>
        </p:blipFill>
        <p:spPr>
          <a:xfrm>
            <a:off x="5692846" y="3354734"/>
            <a:ext cx="4044088" cy="10506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9FD2B6-B4F4-47A7-8986-5CB9493CF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145" b="65246"/>
          <a:stretch/>
        </p:blipFill>
        <p:spPr>
          <a:xfrm>
            <a:off x="2461391" y="4203239"/>
            <a:ext cx="3921274" cy="1796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E2884D-8928-415C-A838-92D417661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80" b="53912"/>
          <a:stretch/>
        </p:blipFill>
        <p:spPr>
          <a:xfrm>
            <a:off x="4203609" y="3878682"/>
            <a:ext cx="4530542" cy="198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C87130-071D-4F55-AF95-FF07801F88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31" t="53179" b="1484"/>
          <a:stretch/>
        </p:blipFill>
        <p:spPr>
          <a:xfrm>
            <a:off x="6025121" y="2969933"/>
            <a:ext cx="4454342" cy="19489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3A4B57-8D91-4CE8-86FE-1A81BB33CA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08" b="48030"/>
          <a:stretch/>
        </p:blipFill>
        <p:spPr>
          <a:xfrm>
            <a:off x="6037712" y="2801514"/>
            <a:ext cx="3956324" cy="2686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D66A5E-BC87-478B-85C9-DAF5EC82D5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03" t="49747"/>
          <a:stretch/>
        </p:blipFill>
        <p:spPr>
          <a:xfrm>
            <a:off x="4432075" y="3763504"/>
            <a:ext cx="3876487" cy="2597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EBBEF-BD9A-4AA7-A673-C866CACE7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721" y="3851099"/>
            <a:ext cx="4759142" cy="172818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35BD666-1C6B-418E-A57C-C11B15389972}"/>
              </a:ext>
            </a:extLst>
          </p:cNvPr>
          <p:cNvSpPr txBox="1">
            <a:spLocks/>
          </p:cNvSpPr>
          <p:nvPr/>
        </p:nvSpPr>
        <p:spPr>
          <a:xfrm>
            <a:off x="-1588" y="97872"/>
            <a:ext cx="10438129" cy="6096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Counter-Point #2:  </a:t>
            </a:r>
          </a:p>
        </p:txBody>
      </p:sp>
    </p:spTree>
    <p:extLst>
      <p:ext uri="{BB962C8B-B14F-4D97-AF65-F5344CB8AC3E}">
        <p14:creationId xmlns:p14="http://schemas.microsoft.com/office/powerpoint/2010/main" val="296778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9372-D12B-4EA3-92B2-10492C94D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03C93F-2F63-4D87-94F8-E8EB9C0FF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48000" y="1677312"/>
            <a:ext cx="5849112" cy="38994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0088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1403-A236-4045-BFC9-D05102D64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for Global Food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56610-1CCC-45EE-837F-7D7F17829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2" y="1625136"/>
            <a:ext cx="8375033" cy="5134992"/>
          </a:xfrm>
        </p:spPr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Increased production potential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Less need for costly pesticides/herbicides/fungicides on GMO crops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Virus resistant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Drought (or flood) tolerant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Canola, cotton, </a:t>
            </a:r>
            <a:r>
              <a:rPr lang="en-US" b="1" dirty="0"/>
              <a:t>maize</a:t>
            </a:r>
            <a:r>
              <a:rPr lang="en-US" dirty="0"/>
              <a:t>, </a:t>
            </a:r>
            <a:r>
              <a:rPr lang="en-US" b="1" dirty="0"/>
              <a:t>rice</a:t>
            </a:r>
            <a:r>
              <a:rPr lang="en-US" dirty="0"/>
              <a:t>: global staple foods, necessary for survival of subsistence farmers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More grain per stem, stronger/shorter stems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More food in the same ‘footprint’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Less need for synthetic NPK fertilizers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Maize, rice (traditional breeding = wheat, rice)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Longer “shelf-life” in non-ideal storage conditions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Resistant to pests post-harvest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CA35FC-3F7E-4FA7-8671-D15FEE5FDEE0}"/>
              </a:ext>
            </a:extLst>
          </p:cNvPr>
          <p:cNvSpPr txBox="1">
            <a:spLocks/>
          </p:cNvSpPr>
          <p:nvPr/>
        </p:nvSpPr>
        <p:spPr>
          <a:xfrm>
            <a:off x="-1588" y="97872"/>
            <a:ext cx="10438129" cy="6096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Point #3: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D7EC96-A52B-4CCE-A4D8-A52FFBFFA2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7105"/>
          <a:stretch/>
        </p:blipFill>
        <p:spPr>
          <a:xfrm>
            <a:off x="8913812" y="2743200"/>
            <a:ext cx="2930572" cy="1856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32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1403-A236-4045-BFC9-D05102D64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for Global Food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56610-1CCC-45EE-837F-7D7F17829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2" y="1600200"/>
            <a:ext cx="7620000" cy="49530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Insertion of vitamins and minerals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Golden Rice – beta carotene (Vitamin A precursor)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200" dirty="0"/>
              <a:t>Preventing blindness and death in young children (Southeast Asia)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Soybeans - produce healthier oil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200" dirty="0"/>
              <a:t>Less trans fat, more monounsaturated fat (United States)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Consumer appeal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Apples do not brown when cut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Less food waste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CA35FC-3F7E-4FA7-8671-D15FEE5FDEE0}"/>
              </a:ext>
            </a:extLst>
          </p:cNvPr>
          <p:cNvSpPr txBox="1">
            <a:spLocks/>
          </p:cNvSpPr>
          <p:nvPr/>
        </p:nvSpPr>
        <p:spPr>
          <a:xfrm>
            <a:off x="-1588" y="97872"/>
            <a:ext cx="10438129" cy="6096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Point #3: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56BA24-F247-4A9E-B81F-D2C14860BA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84031" y="1515645"/>
            <a:ext cx="3083305" cy="203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AD1FB4-0A96-4C7E-B948-107E80F9F8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066212" y="3429000"/>
            <a:ext cx="2855489" cy="2141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3AB77F-5647-479E-9A1D-DF821E9BF6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475412" y="4588065"/>
            <a:ext cx="3893896" cy="2190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946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B3AB845-7E4E-46E2-B80E-752C4D57A880}"/>
              </a:ext>
            </a:extLst>
          </p:cNvPr>
          <p:cNvSpPr/>
          <p:nvPr/>
        </p:nvSpPr>
        <p:spPr>
          <a:xfrm>
            <a:off x="-1588" y="4628027"/>
            <a:ext cx="12190413" cy="2229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Not essential &amp; problematic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052C3-0B51-43DB-9A79-D50E9FC77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00200"/>
            <a:ext cx="10285731" cy="521102"/>
          </a:xfrm>
        </p:spPr>
        <p:txBody>
          <a:bodyPr/>
          <a:lstStyle/>
          <a:p>
            <a:r>
              <a:rPr lang="en-US" dirty="0"/>
              <a:t>Not needed in the US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45171C6-50A0-475B-BC5D-026110F3C7D6}"/>
              </a:ext>
            </a:extLst>
          </p:cNvPr>
          <p:cNvSpPr txBox="1">
            <a:spLocks/>
          </p:cNvSpPr>
          <p:nvPr/>
        </p:nvSpPr>
        <p:spPr>
          <a:xfrm>
            <a:off x="-1588" y="97872"/>
            <a:ext cx="10438129" cy="6096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Counter-Point #3: 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EA88824-3EE6-4E93-AD67-7E0A9D37D024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6C6936-BAD1-4A4B-B348-07BCD5A40D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pic>
        <p:nvPicPr>
          <p:cNvPr id="11" name="Picture 10" descr="Youtube Logo PNG, Youtube Logo Transparent Background - FreeIconsPNG">
            <a:extLst>
              <a:ext uri="{FF2B5EF4-FFF2-40B4-BE49-F238E27FC236}">
                <a16:creationId xmlns:a16="http://schemas.microsoft.com/office/drawing/2014/main" id="{DC633B2D-60A0-452B-A683-C21098660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6" t="24889" r="9761" b="21779"/>
          <a:stretch/>
        </p:blipFill>
        <p:spPr bwMode="auto">
          <a:xfrm>
            <a:off x="4646612" y="1543332"/>
            <a:ext cx="1676400" cy="114300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63B94FF-BBFF-4258-88AF-A2CC0BB207E6}"/>
              </a:ext>
            </a:extLst>
          </p:cNvPr>
          <p:cNvSpPr txBox="1">
            <a:spLocks/>
          </p:cNvSpPr>
          <p:nvPr/>
        </p:nvSpPr>
        <p:spPr>
          <a:xfrm>
            <a:off x="1217612" y="2976478"/>
            <a:ext cx="4381420" cy="533401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/>
              <a:t>Example:  GM Atlantic Salmon</a:t>
            </a:r>
          </a:p>
        </p:txBody>
      </p:sp>
      <p:pic>
        <p:nvPicPr>
          <p:cNvPr id="15" name="Picture 2" descr="https://i2.wp.com/sitn.hms.harvard.edu/wp-content/uploads/2015/08/fig3.png?resize=625%2C429">
            <a:extLst>
              <a:ext uri="{FF2B5EF4-FFF2-40B4-BE49-F238E27FC236}">
                <a16:creationId xmlns:a16="http://schemas.microsoft.com/office/drawing/2014/main" id="{5C476BFA-433C-4709-8B6B-F19BAD622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548" y="3463504"/>
            <a:ext cx="4168264" cy="286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724023F-3A02-4ABA-9675-9AB9A59021DA}"/>
              </a:ext>
            </a:extLst>
          </p:cNvPr>
          <p:cNvSpPr/>
          <p:nvPr/>
        </p:nvSpPr>
        <p:spPr>
          <a:xfrm>
            <a:off x="3522702" y="4588784"/>
            <a:ext cx="1838754" cy="165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https://cdn3.ewg.org/sites/default/files/u381/corn%20yield.jpg">
            <a:extLst>
              <a:ext uri="{FF2B5EF4-FFF2-40B4-BE49-F238E27FC236}">
                <a16:creationId xmlns:a16="http://schemas.microsoft.com/office/drawing/2014/main" id="{89D73DC9-A3AA-4CFD-99CF-6C6E84258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" t="11415" r="1023" b="4695"/>
          <a:stretch/>
        </p:blipFill>
        <p:spPr bwMode="auto">
          <a:xfrm>
            <a:off x="5435860" y="3474010"/>
            <a:ext cx="5387936" cy="285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A7D015-2F81-4BEC-AA52-AC328065F831}"/>
              </a:ext>
            </a:extLst>
          </p:cNvPr>
          <p:cNvSpPr/>
          <p:nvPr/>
        </p:nvSpPr>
        <p:spPr>
          <a:xfrm>
            <a:off x="111323" y="6597878"/>
            <a:ext cx="959961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https://www.ewg.org/agmag/2015/03/claims-gmo-yield-increases-don-t-hold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CC6E2E5-FDFF-4C85-8A51-841AD23D4FA8}"/>
              </a:ext>
            </a:extLst>
          </p:cNvPr>
          <p:cNvSpPr txBox="1">
            <a:spLocks/>
          </p:cNvSpPr>
          <p:nvPr/>
        </p:nvSpPr>
        <p:spPr>
          <a:xfrm>
            <a:off x="5942012" y="2971800"/>
            <a:ext cx="4381420" cy="533401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/>
              <a:t>Example:  GMO Corn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AC1E0-6EC3-4804-9F6D-BF97C3720816}"/>
              </a:ext>
            </a:extLst>
          </p:cNvPr>
          <p:cNvSpPr txBox="1"/>
          <p:nvPr/>
        </p:nvSpPr>
        <p:spPr>
          <a:xfrm>
            <a:off x="10324802" y="4745736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rgbClr val="FF0000"/>
                </a:solidFill>
              </a:rPr>
              <a:t>GMO</a:t>
            </a:r>
          </a:p>
        </p:txBody>
      </p:sp>
    </p:spTree>
    <p:extLst>
      <p:ext uri="{BB962C8B-B14F-4D97-AF65-F5344CB8AC3E}">
        <p14:creationId xmlns:p14="http://schemas.microsoft.com/office/powerpoint/2010/main" val="134207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7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Not essential &amp; problematic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45171C6-50A0-475B-BC5D-026110F3C7D6}"/>
              </a:ext>
            </a:extLst>
          </p:cNvPr>
          <p:cNvSpPr txBox="1">
            <a:spLocks/>
          </p:cNvSpPr>
          <p:nvPr/>
        </p:nvSpPr>
        <p:spPr>
          <a:xfrm>
            <a:off x="-1588" y="97872"/>
            <a:ext cx="10438129" cy="6096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Counter-Point #3: 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EA88824-3EE6-4E93-AD67-7E0A9D37D024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6C6936-BAD1-4A4B-B348-07BCD5A40D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FCA922B-5E3B-4435-8BD4-6FE9E05833F0}"/>
              </a:ext>
            </a:extLst>
          </p:cNvPr>
          <p:cNvSpPr txBox="1">
            <a:spLocks/>
          </p:cNvSpPr>
          <p:nvPr/>
        </p:nvSpPr>
        <p:spPr>
          <a:xfrm>
            <a:off x="455613" y="1676400"/>
            <a:ext cx="3886200" cy="2286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US, the use of GMOs  is still more costly with comparable yield                    (in some cases)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D7B40F-0AD3-4DAA-B5DA-C7D05BCB1AB4}"/>
              </a:ext>
            </a:extLst>
          </p:cNvPr>
          <p:cNvSpPr txBox="1">
            <a:spLocks/>
          </p:cNvSpPr>
          <p:nvPr/>
        </p:nvSpPr>
        <p:spPr>
          <a:xfrm>
            <a:off x="454024" y="4416271"/>
            <a:ext cx="11277600" cy="221312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developing countries, the use of GMOs creates a reliance which is: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Expensive technology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(Sometimes) unavailable technology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Dependent on a few large companies (who control cost, availability, etc.)</a:t>
            </a:r>
          </a:p>
        </p:txBody>
      </p:sp>
      <p:pic>
        <p:nvPicPr>
          <p:cNvPr id="2050" name="Picture 2" descr="https://modernfarmer.com/wp-content/uploads/2013/12/postgmoinfographic.jpg">
            <a:extLst>
              <a:ext uri="{FF2B5EF4-FFF2-40B4-BE49-F238E27FC236}">
                <a16:creationId xmlns:a16="http://schemas.microsoft.com/office/drawing/2014/main" id="{69728452-0DD8-4900-9176-B491F7056E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6" b="6630"/>
          <a:stretch/>
        </p:blipFill>
        <p:spPr bwMode="auto">
          <a:xfrm>
            <a:off x="4618737" y="1535856"/>
            <a:ext cx="7112887" cy="2602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66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GMO- Defined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58435-E351-43DA-AA9E-C8A3BD720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2" y="1524000"/>
            <a:ext cx="11430002" cy="10668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u="sng" dirty="0"/>
              <a:t>Biotechnology</a:t>
            </a:r>
            <a:r>
              <a:rPr lang="en-US" dirty="0"/>
              <a:t>:  The science of manipulating biological systems or organisms to create or modify their products.</a:t>
            </a:r>
            <a:endParaRPr lang="en-US" u="sng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65C370-D9E1-4984-89B5-53DCF853308F}"/>
              </a:ext>
            </a:extLst>
          </p:cNvPr>
          <p:cNvSpPr txBox="1">
            <a:spLocks/>
          </p:cNvSpPr>
          <p:nvPr/>
        </p:nvSpPr>
        <p:spPr>
          <a:xfrm>
            <a:off x="0" y="2514600"/>
            <a:ext cx="7466012" cy="28956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itchFamily="34" charset="0"/>
              <a:buChar char="•"/>
            </a:pPr>
            <a:r>
              <a:rPr lang="en-US" u="sng" dirty="0"/>
              <a:t>Genetic engineering</a:t>
            </a:r>
            <a:r>
              <a:rPr lang="en-US" dirty="0"/>
              <a:t>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Insert or modify genes to express new trait or modify existing traits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Rapid and dramatic changes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Faster and more precise process than selected breeding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Products of this technique:                                                     </a:t>
            </a:r>
            <a:r>
              <a:rPr lang="en-US" u="sng" dirty="0"/>
              <a:t>GMO</a:t>
            </a:r>
            <a:r>
              <a:rPr lang="en-US" dirty="0"/>
              <a:t> (Genetically Modified Organism)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45F48-F679-48DD-86CE-498A5E0B9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483" y="2135472"/>
            <a:ext cx="3962401" cy="4526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828EABA3-72F1-49FB-BB5D-92E579AC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298" y="6324599"/>
            <a:ext cx="5827713" cy="390617"/>
          </a:xfrm>
        </p:spPr>
        <p:txBody>
          <a:bodyPr/>
          <a:lstStyle/>
          <a:p>
            <a:r>
              <a:rPr lang="en-US" dirty="0"/>
              <a:t>Whitney &amp; </a:t>
            </a:r>
            <a:r>
              <a:rPr lang="en-US" dirty="0" err="1"/>
              <a:t>Rolfes</a:t>
            </a:r>
            <a:r>
              <a:rPr lang="en-US" dirty="0"/>
              <a:t>, Understanding Nutrition (15th ed.)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4EB743-F89B-458A-AE34-31AC1ED5F9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3" t="42995" r="76650" b="34872"/>
          <a:stretch/>
        </p:blipFill>
        <p:spPr>
          <a:xfrm>
            <a:off x="5191294" y="5432813"/>
            <a:ext cx="2111041" cy="1228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64C0E4F-9005-413F-AD52-19AEC1D8DE4B}"/>
              </a:ext>
            </a:extLst>
          </p:cNvPr>
          <p:cNvSpPr/>
          <p:nvPr/>
        </p:nvSpPr>
        <p:spPr>
          <a:xfrm rot="20415263">
            <a:off x="10841151" y="3049670"/>
            <a:ext cx="1109252" cy="1604477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9DE68F7-EDCF-4E73-8BFC-57EF8619C7B8}"/>
              </a:ext>
            </a:extLst>
          </p:cNvPr>
          <p:cNvSpPr/>
          <p:nvPr/>
        </p:nvSpPr>
        <p:spPr>
          <a:xfrm rot="20415263">
            <a:off x="10841150" y="5253225"/>
            <a:ext cx="1109252" cy="1604477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9372-D12B-4EA3-92B2-10492C94D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03C93F-2F63-4D87-94F8-E8EB9C0FF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48000" y="1677312"/>
            <a:ext cx="5849112" cy="38994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DF2B5E9-5E31-4C33-9C22-A2B1BA1C8F20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2DAAD-6A9F-473A-8C66-E97A857CF5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6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Lack of Labelling and Regulation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0C8B1-AC99-4606-83C2-84D378592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2" y="1600200"/>
            <a:ext cx="8077200" cy="51054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sz="2599" dirty="0">
                <a:ea typeface="Arial"/>
                <a:cs typeface="Arial" panose="020B0604020202020204" pitchFamily="34" charset="0"/>
              </a:rPr>
              <a:t>FDA’s position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2399" dirty="0">
                <a:ea typeface="Arial"/>
                <a:cs typeface="Arial" panose="020B0604020202020204" pitchFamily="34" charset="0"/>
              </a:rPr>
              <a:t>Foods produced through biotechnology or cloning </a:t>
            </a:r>
            <a:r>
              <a:rPr lang="en-US" sz="2399" dirty="0">
                <a:cs typeface="Arial" panose="020B0604020202020204" pitchFamily="34" charset="0"/>
              </a:rPr>
              <a:t>not substantially different</a:t>
            </a:r>
          </a:p>
          <a:p>
            <a:pPr lvl="2">
              <a:buFont typeface="Wingdings" panose="05000000000000000000" pitchFamily="2" charset="2"/>
              <a:buChar char="ü"/>
              <a:defRPr/>
            </a:pPr>
            <a:r>
              <a:rPr lang="en-US" sz="2200" dirty="0">
                <a:cs typeface="Arial" panose="020B0604020202020204" pitchFamily="34" charset="0"/>
              </a:rPr>
              <a:t>1-2 gene difference </a:t>
            </a:r>
          </a:p>
          <a:p>
            <a:pPr lvl="2">
              <a:buFont typeface="Wingdings" panose="05000000000000000000" pitchFamily="2" charset="2"/>
              <a:buChar char="ü"/>
              <a:defRPr/>
            </a:pPr>
            <a:r>
              <a:rPr lang="en-US" sz="2200" dirty="0">
                <a:cs typeface="Arial" panose="020B0604020202020204" pitchFamily="34" charset="0"/>
              </a:rPr>
              <a:t>Treated the same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2399" dirty="0">
                <a:cs typeface="Arial" panose="020B0604020202020204" pitchFamily="34" charset="0"/>
              </a:rPr>
              <a:t>GRAS listed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AU" dirty="0">
                <a:cs typeface="Arial" panose="020B0604020202020204" pitchFamily="34" charset="0"/>
              </a:rPr>
              <a:t>Labelling:</a:t>
            </a:r>
          </a:p>
          <a:p>
            <a:pPr lvl="2">
              <a:buFont typeface="Wingdings" panose="05000000000000000000" pitchFamily="2" charset="2"/>
              <a:buChar char="ü"/>
              <a:defRPr/>
            </a:pPr>
            <a:r>
              <a:rPr lang="en-AU" dirty="0">
                <a:cs typeface="Arial" panose="020B0604020202020204" pitchFamily="34" charset="0"/>
              </a:rPr>
              <a:t>Prior to 2020:  no labelling required (may convey erroneous message of harm)</a:t>
            </a:r>
          </a:p>
          <a:p>
            <a:pPr lvl="2">
              <a:buFont typeface="Wingdings" panose="05000000000000000000" pitchFamily="2" charset="2"/>
              <a:buChar char="ü"/>
              <a:defRPr/>
            </a:pPr>
            <a:r>
              <a:rPr lang="en-AU" sz="1999" dirty="0">
                <a:cs typeface="Arial" panose="020B0604020202020204" pitchFamily="34" charset="0"/>
              </a:rPr>
              <a:t>Jan, 2020:  New Label (required by Jan, 2022) </a:t>
            </a:r>
          </a:p>
          <a:p>
            <a:pPr lvl="2">
              <a:buFont typeface="Wingdings" panose="05000000000000000000" pitchFamily="2" charset="2"/>
              <a:buChar char="ü"/>
              <a:defRPr/>
            </a:pPr>
            <a:r>
              <a:rPr lang="en-AU" sz="1999" dirty="0">
                <a:cs typeface="Arial" panose="020B0604020202020204" pitchFamily="34" charset="0"/>
              </a:rPr>
              <a:t>Still confusing…………………. Why?</a:t>
            </a:r>
          </a:p>
          <a:p>
            <a:pPr lvl="3">
              <a:buFont typeface="Wingdings" panose="05000000000000000000" pitchFamily="2" charset="2"/>
              <a:buChar char="q"/>
              <a:defRPr/>
            </a:pPr>
            <a:r>
              <a:rPr lang="en-AU" sz="1999" dirty="0">
                <a:cs typeface="Arial" panose="020B0604020202020204" pitchFamily="34" charset="0"/>
              </a:rPr>
              <a:t>Non-GMOs </a:t>
            </a:r>
            <a:r>
              <a:rPr lang="en-AU" sz="1999" i="1" dirty="0">
                <a:cs typeface="Arial" panose="020B0604020202020204" pitchFamily="34" charset="0"/>
              </a:rPr>
              <a:t>are</a:t>
            </a:r>
            <a:r>
              <a:rPr lang="en-AU" sz="1999" dirty="0">
                <a:cs typeface="Arial" panose="020B0604020202020204" pitchFamily="34" charset="0"/>
              </a:rPr>
              <a:t> labelled! </a:t>
            </a:r>
            <a:endParaRPr lang="en-US" sz="1999" dirty="0"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45171C6-50A0-475B-BC5D-026110F3C7D6}"/>
              </a:ext>
            </a:extLst>
          </p:cNvPr>
          <p:cNvSpPr txBox="1">
            <a:spLocks/>
          </p:cNvSpPr>
          <p:nvPr/>
        </p:nvSpPr>
        <p:spPr>
          <a:xfrm>
            <a:off x="-1588" y="97872"/>
            <a:ext cx="10438129" cy="6096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Point #4: 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EA88824-3EE6-4E93-AD67-7E0A9D37D024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6C6936-BAD1-4A4B-B348-07BCD5A40D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pic>
        <p:nvPicPr>
          <p:cNvPr id="4100" name="Picture 4" descr="USDA’s new symbols for foods containing genetically engineered ingredients">
            <a:extLst>
              <a:ext uri="{FF2B5EF4-FFF2-40B4-BE49-F238E27FC236}">
                <a16:creationId xmlns:a16="http://schemas.microsoft.com/office/drawing/2014/main" id="{9B89A36B-3E87-4425-AC84-A88A6DEFF6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6"/>
          <a:stretch/>
        </p:blipFill>
        <p:spPr bwMode="auto">
          <a:xfrm>
            <a:off x="8493237" y="1976206"/>
            <a:ext cx="3453306" cy="1914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AA9024-B931-4783-B5D9-C5E0897D7B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401758" y="3924300"/>
            <a:ext cx="3636264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9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Regulations and Consumer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284CF-64CE-41CB-9AA5-CB83635ED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2" y="1600200"/>
            <a:ext cx="10361929" cy="5159928"/>
          </a:xfrm>
        </p:spPr>
        <p:txBody>
          <a:bodyPr>
            <a:normAutofit fontScale="92500" lnSpcReduction="10000"/>
          </a:bodyPr>
          <a:lstStyle/>
          <a:p>
            <a:pPr>
              <a:buFont typeface="Courier New" panose="02070309020205020404" pitchFamily="49" charset="0"/>
              <a:buChar char="o"/>
              <a:defRPr/>
            </a:pPr>
            <a:r>
              <a:rPr lang="en-AU" dirty="0">
                <a:cs typeface="Arial" panose="020B0604020202020204" pitchFamily="34" charset="0"/>
              </a:rPr>
              <a:t>Companies may use “Non-GMO Project” label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AU" dirty="0">
                <a:cs typeface="Arial" panose="020B0604020202020204" pitchFamily="34" charset="0"/>
              </a:rPr>
              <a:t>Beware of increased prices – remember only certain plants have GMO varieties (e.g. not wheat!)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Jan 1, 2020: National Bioengineered Food Disclosure Standard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GM foods produced in certain ways require disclosure via text, symbol, electronic link (e.g. QR code), phone number, website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How can customers inform themselves?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94% soybeans = GMO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92% corn = GMO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95% canola = GMO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99.9% sugar beets = GMO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If you eat processed foods, you are likely eating GMOs!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45171C6-50A0-475B-BC5D-026110F3C7D6}"/>
              </a:ext>
            </a:extLst>
          </p:cNvPr>
          <p:cNvSpPr txBox="1">
            <a:spLocks/>
          </p:cNvSpPr>
          <p:nvPr/>
        </p:nvSpPr>
        <p:spPr>
          <a:xfrm>
            <a:off x="-1588" y="97872"/>
            <a:ext cx="10438129" cy="6096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Counter-Point #4:  </a:t>
            </a:r>
          </a:p>
        </p:txBody>
      </p:sp>
      <p:pic>
        <p:nvPicPr>
          <p:cNvPr id="5" name="Picture 2" descr="Viewpoint: Why the Non-GMO Project label is little more than a marketing  tool that deceives consumers | Genetic Literacy Project">
            <a:extLst>
              <a:ext uri="{FF2B5EF4-FFF2-40B4-BE49-F238E27FC236}">
                <a16:creationId xmlns:a16="http://schemas.microsoft.com/office/drawing/2014/main" id="{E5C0C55D-69F9-4FCF-B66D-19685B327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4014402"/>
            <a:ext cx="3164941" cy="1954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4B0D0D-4B9A-4D01-B071-B88081ADDE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32812" y="3886200"/>
            <a:ext cx="3470873" cy="2354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41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9372-D12B-4EA3-92B2-10492C94D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03C93F-2F63-4D87-94F8-E8EB9C0FF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48000" y="1677312"/>
            <a:ext cx="5849112" cy="38994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7042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D537-62D0-4DAC-8870-D2B46B29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44377"/>
            <a:ext cx="9751060" cy="1295063"/>
          </a:xfrm>
        </p:spPr>
        <p:txBody>
          <a:bodyPr/>
          <a:lstStyle/>
          <a:p>
            <a:r>
              <a:rPr lang="en-US" dirty="0"/>
              <a:t>InstaPoll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58605-589F-4B9F-A1D5-A1E0D3B20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676400"/>
            <a:ext cx="11351528" cy="46482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Taking everything into consideration, which side do you now support?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GMO foods are safe to eat and beneficial for agricultural production.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Even though GMOs have not been proven to be unsafe, I still don’t want to eat them.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There are still too many unknown factors around GMOs – get those things out of my food!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Not sure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68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D167-1C7F-4D6F-8265-CEFFEE57C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381000"/>
            <a:ext cx="9751060" cy="1066800"/>
          </a:xfrm>
        </p:spPr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9E4062-C195-4B56-AA6B-C0F5811F3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12" y="1600200"/>
            <a:ext cx="11811000" cy="51054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Infographic Project: DUE </a:t>
            </a:r>
            <a:r>
              <a:rPr lang="en-US" b="1" dirty="0"/>
              <a:t>Today, </a:t>
            </a:r>
            <a:r>
              <a:rPr lang="en-US" dirty="0"/>
              <a:t>4/29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Submit Peer Review Form via Canvas Assignments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Position Summary #3 (GMO debate): DUE Thurs, 5/6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Final Exam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Live Review Session: Thurs, 5/6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Exam opens: Fri, 5/7 @ 12:01 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Exam closes: Wed, 5/12 @ 11:59 pm (</a:t>
            </a:r>
            <a:r>
              <a:rPr lang="en-US" sz="2800" b="1" dirty="0">
                <a:solidFill>
                  <a:srgbClr val="FF0000"/>
                </a:solidFill>
              </a:rPr>
              <a:t>NO EXCEPTIONS</a:t>
            </a:r>
            <a:r>
              <a:rPr lang="en-US" sz="2800" dirty="0"/>
              <a:t>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Don’t forget today’s Learning Check!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/>
              <a:t>Instapoll results…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91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GMO Crops - Packaged Foods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828EABA3-72F1-49FB-BB5D-92E579AC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298" y="6467383"/>
            <a:ext cx="11999914" cy="390617"/>
          </a:xfrm>
        </p:spPr>
        <p:txBody>
          <a:bodyPr/>
          <a:lstStyle/>
          <a:p>
            <a:pPr algn="r"/>
            <a:r>
              <a:rPr lang="en-US" dirty="0"/>
              <a:t>https://www.fda.gov/media/135274/download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144FF7-5DE3-479C-BB62-46D8556335EB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BD10B3-E2F1-4A6B-A772-FF36B54F3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A841993-175E-44ED-8CF5-6B10D4DF2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92" y="1653253"/>
            <a:ext cx="4991020" cy="1928147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u="sng" dirty="0">
                <a:ea typeface="Arial"/>
                <a:cs typeface="Arial" panose="020B0604020202020204" pitchFamily="34" charset="0"/>
              </a:rPr>
              <a:t>Sugar Beet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Arial"/>
                <a:cs typeface="Arial" panose="020B0604020202020204" pitchFamily="34" charset="0"/>
              </a:rPr>
              <a:t>99.9% are GMOs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Arial"/>
                <a:cs typeface="Arial" panose="020B0604020202020204" pitchFamily="34" charset="0"/>
              </a:rPr>
              <a:t>Used for granular sugar</a:t>
            </a:r>
          </a:p>
          <a:p>
            <a:pPr lvl="2">
              <a:buFont typeface="Wingdings" panose="05000000000000000000" pitchFamily="2" charset="2"/>
              <a:buChar char="ü"/>
              <a:defRPr/>
            </a:pPr>
            <a:r>
              <a:rPr lang="en-US" dirty="0">
                <a:ea typeface="Arial"/>
                <a:cs typeface="Arial" panose="020B0604020202020204" pitchFamily="34" charset="0"/>
              </a:rPr>
              <a:t>&gt;50% granular sugar is GMO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24AF361-913E-49C1-93F7-A2BEAED2AA2F}"/>
              </a:ext>
            </a:extLst>
          </p:cNvPr>
          <p:cNvSpPr txBox="1">
            <a:spLocks/>
          </p:cNvSpPr>
          <p:nvPr/>
        </p:nvSpPr>
        <p:spPr>
          <a:xfrm>
            <a:off x="5907857" y="3588541"/>
            <a:ext cx="5749155" cy="2423446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u="sng" dirty="0">
                <a:ea typeface="Arial"/>
                <a:cs typeface="Arial" panose="020B0604020202020204" pitchFamily="34" charset="0"/>
              </a:rPr>
              <a:t>Canola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dirty="0">
                <a:ea typeface="Arial"/>
                <a:cs typeface="Arial" panose="020B0604020202020204" pitchFamily="34" charset="0"/>
              </a:rPr>
              <a:t>95% are GMOs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dirty="0">
                <a:ea typeface="Arial"/>
                <a:cs typeface="Arial" panose="020B0604020202020204" pitchFamily="34" charset="0"/>
              </a:rPr>
              <a:t>Used for</a:t>
            </a:r>
          </a:p>
          <a:p>
            <a:pPr lvl="2">
              <a:buFont typeface="Wingdings" panose="05000000000000000000" pitchFamily="2" charset="2"/>
              <a:buChar char="ü"/>
              <a:defRPr/>
            </a:pPr>
            <a:r>
              <a:rPr lang="en-US" dirty="0">
                <a:ea typeface="Arial"/>
                <a:cs typeface="Arial" panose="020B0604020202020204" pitchFamily="34" charset="0"/>
              </a:rPr>
              <a:t>cooking oil</a:t>
            </a:r>
          </a:p>
          <a:p>
            <a:pPr lvl="2">
              <a:buFont typeface="Wingdings" panose="05000000000000000000" pitchFamily="2" charset="2"/>
              <a:buChar char="ü"/>
              <a:defRPr/>
            </a:pPr>
            <a:r>
              <a:rPr lang="en-US" dirty="0">
                <a:ea typeface="Arial"/>
                <a:cs typeface="Arial" panose="020B0604020202020204" pitchFamily="34" charset="0"/>
              </a:rPr>
              <a:t>margarine</a:t>
            </a:r>
          </a:p>
          <a:p>
            <a:pPr lvl="2">
              <a:buFont typeface="Wingdings" panose="05000000000000000000" pitchFamily="2" charset="2"/>
              <a:buChar char="ü"/>
              <a:defRPr/>
            </a:pPr>
            <a:r>
              <a:rPr lang="en-US" dirty="0">
                <a:ea typeface="Arial"/>
                <a:cs typeface="Arial" panose="020B0604020202020204" pitchFamily="34" charset="0"/>
              </a:rPr>
              <a:t>food consistency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8C54E0-0178-4C63-9701-46BE0A7B6F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64" t="52939" r="84384" b="17774"/>
          <a:stretch/>
        </p:blipFill>
        <p:spPr>
          <a:xfrm>
            <a:off x="8761412" y="103094"/>
            <a:ext cx="2971800" cy="2796752"/>
          </a:xfrm>
          <a:prstGeom prst="ellipse">
            <a:avLst/>
          </a:prstGeom>
        </p:spPr>
      </p:pic>
      <p:pic>
        <p:nvPicPr>
          <p:cNvPr id="6150" name="Picture 6" descr="Sugar Beets – T&amp;T Seeds">
            <a:extLst>
              <a:ext uri="{FF2B5EF4-FFF2-40B4-BE49-F238E27FC236}">
                <a16:creationId xmlns:a16="http://schemas.microsoft.com/office/drawing/2014/main" id="{B56BB450-83B3-440A-BFBE-2A57F15C6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12" y="1501470"/>
            <a:ext cx="2533651" cy="19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o THAT's What Canola Oil Is Actually Made Of | HuffPost Life">
            <a:extLst>
              <a:ext uri="{FF2B5EF4-FFF2-40B4-BE49-F238E27FC236}">
                <a16:creationId xmlns:a16="http://schemas.microsoft.com/office/drawing/2014/main" id="{E6463789-CA64-4018-BBC3-863AF7D7E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010" y="4147745"/>
            <a:ext cx="2586202" cy="19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30F2B86-4F3F-43A9-BEE9-7E291EF9827D}"/>
              </a:ext>
            </a:extLst>
          </p:cNvPr>
          <p:cNvSpPr txBox="1">
            <a:spLocks/>
          </p:cNvSpPr>
          <p:nvPr/>
        </p:nvSpPr>
        <p:spPr>
          <a:xfrm>
            <a:off x="188992" y="3646574"/>
            <a:ext cx="3238420" cy="1928147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u="sng" dirty="0">
                <a:ea typeface="Arial"/>
                <a:cs typeface="Arial" panose="020B0604020202020204" pitchFamily="34" charset="0"/>
              </a:rPr>
              <a:t>Corn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dirty="0">
                <a:ea typeface="Arial"/>
                <a:cs typeface="Arial" panose="020B0604020202020204" pitchFamily="34" charset="0"/>
              </a:rPr>
              <a:t>92% are GMOs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dirty="0">
                <a:ea typeface="Arial"/>
                <a:cs typeface="Arial" panose="020B0604020202020204" pitchFamily="34" charset="0"/>
              </a:rPr>
              <a:t>Used for foods   &amp; drinks</a:t>
            </a:r>
          </a:p>
        </p:txBody>
      </p:sp>
      <p:pic>
        <p:nvPicPr>
          <p:cNvPr id="13314" name="Picture 2" descr="How To Have A Conversation About GMOs">
            <a:extLst>
              <a:ext uri="{FF2B5EF4-FFF2-40B4-BE49-F238E27FC236}">
                <a16:creationId xmlns:a16="http://schemas.microsoft.com/office/drawing/2014/main" id="{04054B02-DD66-420B-841F-C2D0527AE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655" y="4563574"/>
            <a:ext cx="2919600" cy="182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76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GMO Crops - Packaged Foods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828EABA3-72F1-49FB-BB5D-92E579AC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298" y="6467383"/>
            <a:ext cx="11999914" cy="390617"/>
          </a:xfrm>
        </p:spPr>
        <p:txBody>
          <a:bodyPr/>
          <a:lstStyle/>
          <a:p>
            <a:pPr algn="r"/>
            <a:r>
              <a:rPr lang="en-US" dirty="0"/>
              <a:t>https://www.fda.gov/media/135274/download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144FF7-5DE3-479C-BB62-46D8556335EB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BD10B3-E2F1-4A6B-A772-FF36B54F3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CC75AA3-1DBD-4073-8AAE-EE5C60D588E4}"/>
              </a:ext>
            </a:extLst>
          </p:cNvPr>
          <p:cNvSpPr txBox="1">
            <a:spLocks/>
          </p:cNvSpPr>
          <p:nvPr/>
        </p:nvSpPr>
        <p:spPr>
          <a:xfrm>
            <a:off x="188992" y="1524000"/>
            <a:ext cx="5638800" cy="2423446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u="sng" dirty="0">
                <a:ea typeface="Arial"/>
                <a:cs typeface="Arial" panose="020B0604020202020204" pitchFamily="34" charset="0"/>
              </a:rPr>
              <a:t>Soybean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dirty="0">
                <a:ea typeface="Arial"/>
                <a:cs typeface="Arial" panose="020B0604020202020204" pitchFamily="34" charset="0"/>
              </a:rPr>
              <a:t>94% of soybean planted is GMO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dirty="0">
                <a:ea typeface="Arial"/>
                <a:cs typeface="Arial" panose="020B0604020202020204" pitchFamily="34" charset="0"/>
              </a:rPr>
              <a:t>Used for ingredients</a:t>
            </a:r>
          </a:p>
          <a:p>
            <a:pPr lvl="2">
              <a:buFont typeface="Wingdings" panose="05000000000000000000" pitchFamily="2" charset="2"/>
              <a:buChar char="ü"/>
              <a:defRPr/>
            </a:pPr>
            <a:r>
              <a:rPr lang="en-US" dirty="0">
                <a:ea typeface="Arial"/>
                <a:cs typeface="Arial" panose="020B0604020202020204" pitchFamily="34" charset="0"/>
              </a:rPr>
              <a:t>lecithin</a:t>
            </a:r>
          </a:p>
          <a:p>
            <a:pPr lvl="2">
              <a:buFont typeface="Wingdings" panose="05000000000000000000" pitchFamily="2" charset="2"/>
              <a:buChar char="ü"/>
              <a:defRPr/>
            </a:pPr>
            <a:r>
              <a:rPr lang="en-US" dirty="0">
                <a:ea typeface="Arial"/>
                <a:cs typeface="Arial" panose="020B0604020202020204" pitchFamily="34" charset="0"/>
              </a:rPr>
              <a:t>emulsifiers</a:t>
            </a:r>
          </a:p>
          <a:p>
            <a:pPr lvl="2">
              <a:buFont typeface="Wingdings" panose="05000000000000000000" pitchFamily="2" charset="2"/>
              <a:buChar char="ü"/>
              <a:defRPr/>
            </a:pPr>
            <a:r>
              <a:rPr lang="en-US" dirty="0">
                <a:ea typeface="Arial"/>
                <a:cs typeface="Arial" panose="020B0604020202020204" pitchFamily="34" charset="0"/>
              </a:rPr>
              <a:t>proteins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49BDBF5-1A08-4131-AA86-2E998AA3DC4D}"/>
              </a:ext>
            </a:extLst>
          </p:cNvPr>
          <p:cNvSpPr txBox="1">
            <a:spLocks/>
          </p:cNvSpPr>
          <p:nvPr/>
        </p:nvSpPr>
        <p:spPr>
          <a:xfrm>
            <a:off x="173222" y="4358354"/>
            <a:ext cx="5638800" cy="1585246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u="sng" dirty="0">
                <a:ea typeface="Arial"/>
                <a:cs typeface="Arial" panose="020B0604020202020204" pitchFamily="34" charset="0"/>
              </a:rPr>
              <a:t>Cotton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dirty="0">
                <a:ea typeface="Arial"/>
                <a:cs typeface="Arial" panose="020B0604020202020204" pitchFamily="34" charset="0"/>
              </a:rPr>
              <a:t>94% of cotton planted is GMO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dirty="0">
                <a:ea typeface="Arial"/>
                <a:cs typeface="Arial" panose="020B0604020202020204" pitchFamily="34" charset="0"/>
              </a:rPr>
              <a:t>Used for cottonseed oil (cooking)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C1CFC8-03BD-4692-A4DD-67041CC03D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64" t="52939" r="84384" b="17774"/>
          <a:stretch/>
        </p:blipFill>
        <p:spPr>
          <a:xfrm>
            <a:off x="8761412" y="103094"/>
            <a:ext cx="2971800" cy="2796752"/>
          </a:xfrm>
          <a:prstGeom prst="ellipse">
            <a:avLst/>
          </a:prstGeom>
        </p:spPr>
      </p:pic>
      <p:pic>
        <p:nvPicPr>
          <p:cNvPr id="9218" name="Picture 2" descr="Soybean-A wonder crop – THE TIMES OF AFRICA">
            <a:extLst>
              <a:ext uri="{FF2B5EF4-FFF2-40B4-BE49-F238E27FC236}">
                <a16:creationId xmlns:a16="http://schemas.microsoft.com/office/drawing/2014/main" id="{43498876-1B01-4DB2-9C71-8E6A9AA6C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8"/>
          <a:stretch/>
        </p:blipFill>
        <p:spPr bwMode="auto">
          <a:xfrm>
            <a:off x="5972278" y="2291908"/>
            <a:ext cx="2422526" cy="1655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groPages-Unresolved cotton seed import permit issues restrict trade with  China-Agricultural news">
            <a:extLst>
              <a:ext uri="{FF2B5EF4-FFF2-40B4-BE49-F238E27FC236}">
                <a16:creationId xmlns:a16="http://schemas.microsoft.com/office/drawing/2014/main" id="{832672E9-A9DF-45C7-93B9-EB6585627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690" y="4648200"/>
            <a:ext cx="2514393" cy="1414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92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GMO Crops – Whole Produce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828EABA3-72F1-49FB-BB5D-92E579AC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5612" y="6442433"/>
            <a:ext cx="3887973" cy="238631"/>
          </a:xfrm>
        </p:spPr>
        <p:txBody>
          <a:bodyPr/>
          <a:lstStyle/>
          <a:p>
            <a:pPr algn="r"/>
            <a:r>
              <a:rPr lang="en-US" dirty="0"/>
              <a:t>https://www.fda.gov/media/135274/download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144FF7-5DE3-479C-BB62-46D8556335EB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BD10B3-E2F1-4A6B-A772-FF36B54F3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CC75AA3-1DBD-4073-8AAE-EE5C60D588E4}"/>
              </a:ext>
            </a:extLst>
          </p:cNvPr>
          <p:cNvSpPr txBox="1">
            <a:spLocks/>
          </p:cNvSpPr>
          <p:nvPr/>
        </p:nvSpPr>
        <p:spPr>
          <a:xfrm>
            <a:off x="2667677" y="2414303"/>
            <a:ext cx="1603003" cy="533401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dirty="0">
                <a:ea typeface="Arial"/>
                <a:cs typeface="Arial" panose="020B0604020202020204" pitchFamily="34" charset="0"/>
              </a:rPr>
              <a:t>Potato</a:t>
            </a:r>
          </a:p>
          <a:p>
            <a:pPr marL="0" indent="0">
              <a:buNone/>
              <a:defRPr/>
            </a:pPr>
            <a:endParaRPr lang="en-US" dirty="0">
              <a:ea typeface="Arial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9B9336-E0E1-4DFB-B6C2-E0D3BDE8E9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120" t="20489" r="58752" b="47777"/>
          <a:stretch/>
        </p:blipFill>
        <p:spPr>
          <a:xfrm>
            <a:off x="9218612" y="239194"/>
            <a:ext cx="2492192" cy="2569612"/>
          </a:xfrm>
          <a:prstGeom prst="ellipse">
            <a:avLst/>
          </a:prstGeom>
        </p:spPr>
      </p:pic>
      <p:pic>
        <p:nvPicPr>
          <p:cNvPr id="10242" name="Picture 2" descr="The Creator of GMO Potatoes Reveals The Dangerous Truth - Exclusive  Interview - Sustainable Pulse">
            <a:extLst>
              <a:ext uri="{FF2B5EF4-FFF2-40B4-BE49-F238E27FC236}">
                <a16:creationId xmlns:a16="http://schemas.microsoft.com/office/drawing/2014/main" id="{146EA539-94D3-4A47-93A6-007204E3A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1994970"/>
            <a:ext cx="2859088" cy="1905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mazon.com : Crookneck Summer Squash Garden Seeds - 1 Oz - Organic,  Heirloom, Non-GMO - Vegetable Gardening Seed : Garden &amp; Outdoor">
            <a:extLst>
              <a:ext uri="{FF2B5EF4-FFF2-40B4-BE49-F238E27FC236}">
                <a16:creationId xmlns:a16="http://schemas.microsoft.com/office/drawing/2014/main" id="{BBAE8D09-42D9-4058-AF9C-E3703B191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613" y="3581401"/>
            <a:ext cx="2133600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13 Surprising Benefits of Papaya (Pawpaw) | Cookist.com">
            <a:extLst>
              <a:ext uri="{FF2B5EF4-FFF2-40B4-BE49-F238E27FC236}">
                <a16:creationId xmlns:a16="http://schemas.microsoft.com/office/drawing/2014/main" id="{2167E231-243C-4406-9378-64EFCF111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301" y="4542799"/>
            <a:ext cx="2373313" cy="1902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USDA approves world's first GMO apples">
            <a:extLst>
              <a:ext uri="{FF2B5EF4-FFF2-40B4-BE49-F238E27FC236}">
                <a16:creationId xmlns:a16="http://schemas.microsoft.com/office/drawing/2014/main" id="{01A66A45-282A-472B-A3BD-B55FCE8CC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901" y="3273121"/>
            <a:ext cx="3086101" cy="189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The Creator of GMO Potatoes Reveals The Dangerous Truth - Exclusive  Interview - Sustainable Pulse">
            <a:extLst>
              <a:ext uri="{FF2B5EF4-FFF2-40B4-BE49-F238E27FC236}">
                <a16:creationId xmlns:a16="http://schemas.microsoft.com/office/drawing/2014/main" id="{09FBE417-6C40-4748-BBE5-1061DC531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1" y="1994969"/>
            <a:ext cx="2859088" cy="1905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Amazon.com : Crookneck Summer Squash Garden Seeds - 1 Oz - Organic,  Heirloom, Non-GMO - Vegetable Gardening Seed : Garden &amp; Outdoor">
            <a:extLst>
              <a:ext uri="{FF2B5EF4-FFF2-40B4-BE49-F238E27FC236}">
                <a16:creationId xmlns:a16="http://schemas.microsoft.com/office/drawing/2014/main" id="{430C232C-8C77-4B90-ABD6-E0A762853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612" y="3581400"/>
            <a:ext cx="2133600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C2E0DCB-E288-450C-B3CC-0E437478684A}"/>
              </a:ext>
            </a:extLst>
          </p:cNvPr>
          <p:cNvSpPr txBox="1">
            <a:spLocks/>
          </p:cNvSpPr>
          <p:nvPr/>
        </p:nvSpPr>
        <p:spPr>
          <a:xfrm>
            <a:off x="720911" y="4226661"/>
            <a:ext cx="1984003" cy="533401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dirty="0">
                <a:ea typeface="Arial"/>
                <a:cs typeface="Arial" panose="020B0604020202020204" pitchFamily="34" charset="0"/>
              </a:rPr>
              <a:t>Summer Squash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A8FE53A-ADD0-4371-B258-CF80B07EFE70}"/>
              </a:ext>
            </a:extLst>
          </p:cNvPr>
          <p:cNvSpPr txBox="1">
            <a:spLocks/>
          </p:cNvSpPr>
          <p:nvPr/>
        </p:nvSpPr>
        <p:spPr>
          <a:xfrm>
            <a:off x="6932614" y="5587853"/>
            <a:ext cx="1794905" cy="533401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dirty="0">
                <a:ea typeface="Arial"/>
                <a:cs typeface="Arial" panose="020B0604020202020204" pitchFamily="34" charset="0"/>
              </a:rPr>
              <a:t>Papaya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FBBB13-8F65-409F-86C5-2030A93C66DA}"/>
              </a:ext>
            </a:extLst>
          </p:cNvPr>
          <p:cNvSpPr txBox="1">
            <a:spLocks/>
          </p:cNvSpPr>
          <p:nvPr/>
        </p:nvSpPr>
        <p:spPr>
          <a:xfrm>
            <a:off x="9879201" y="4006083"/>
            <a:ext cx="1831603" cy="642117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dirty="0">
                <a:ea typeface="Arial"/>
                <a:cs typeface="Arial" panose="020B0604020202020204" pitchFamily="34" charset="0"/>
              </a:rPr>
              <a:t>Apple</a:t>
            </a:r>
          </a:p>
        </p:txBody>
      </p:sp>
    </p:spTree>
    <p:extLst>
      <p:ext uri="{BB962C8B-B14F-4D97-AF65-F5344CB8AC3E}">
        <p14:creationId xmlns:p14="http://schemas.microsoft.com/office/powerpoint/2010/main" val="406207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GMO Crops – Animal Feed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828EABA3-72F1-49FB-BB5D-92E579AC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908" y="6466969"/>
            <a:ext cx="3887973" cy="238631"/>
          </a:xfrm>
        </p:spPr>
        <p:txBody>
          <a:bodyPr/>
          <a:lstStyle/>
          <a:p>
            <a:r>
              <a:rPr lang="en-US" dirty="0"/>
              <a:t>https://www.fda.gov/media/135274/download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144FF7-5DE3-479C-BB62-46D8556335EB}"/>
              </a:ext>
            </a:extLst>
          </p:cNvPr>
          <p:cNvSpPr/>
          <p:nvPr/>
        </p:nvSpPr>
        <p:spPr>
          <a:xfrm>
            <a:off x="684212" y="800100"/>
            <a:ext cx="38051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BD10B3-E2F1-4A6B-A772-FF36B54F3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/>
          <a:stretch/>
        </p:blipFill>
        <p:spPr>
          <a:xfrm>
            <a:off x="0" y="797006"/>
            <a:ext cx="188992" cy="536494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CC75AA3-1DBD-4073-8AAE-EE5C60D588E4}"/>
              </a:ext>
            </a:extLst>
          </p:cNvPr>
          <p:cNvSpPr txBox="1">
            <a:spLocks/>
          </p:cNvSpPr>
          <p:nvPr/>
        </p:nvSpPr>
        <p:spPr>
          <a:xfrm>
            <a:off x="455612" y="3852666"/>
            <a:ext cx="1907803" cy="566934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dirty="0">
                <a:ea typeface="Arial"/>
                <a:cs typeface="Arial" panose="020B0604020202020204" pitchFamily="34" charset="0"/>
              </a:rPr>
              <a:t>Soybean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E9A79-A980-48D6-93BF-C09B6CD626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101" t="43332" r="58126" b="27772"/>
          <a:stretch/>
        </p:blipFill>
        <p:spPr>
          <a:xfrm>
            <a:off x="8990012" y="424178"/>
            <a:ext cx="2514601" cy="2329621"/>
          </a:xfrm>
          <a:prstGeom prst="ellipse">
            <a:avLst/>
          </a:prstGeom>
        </p:spPr>
      </p:pic>
      <p:pic>
        <p:nvPicPr>
          <p:cNvPr id="13" name="Picture 2" descr="Soybean-A wonder crop – THE TIMES OF AFRICA">
            <a:extLst>
              <a:ext uri="{FF2B5EF4-FFF2-40B4-BE49-F238E27FC236}">
                <a16:creationId xmlns:a16="http://schemas.microsoft.com/office/drawing/2014/main" id="{C4944995-5B0C-477A-A3B7-CCB447AD5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8"/>
          <a:stretch/>
        </p:blipFill>
        <p:spPr bwMode="auto">
          <a:xfrm>
            <a:off x="455612" y="1595985"/>
            <a:ext cx="3200400" cy="2187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AgroPages-Unresolved cotton seed import permit issues restrict trade with  China-Agricultural news">
            <a:extLst>
              <a:ext uri="{FF2B5EF4-FFF2-40B4-BE49-F238E27FC236}">
                <a16:creationId xmlns:a16="http://schemas.microsoft.com/office/drawing/2014/main" id="{10B9DF2F-DB55-42DB-9B9B-998706727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516" y="2234192"/>
            <a:ext cx="3584096" cy="2016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USDA ERS - Genetically Modified Alfalfa Production in the United States">
            <a:extLst>
              <a:ext uri="{FF2B5EF4-FFF2-40B4-BE49-F238E27FC236}">
                <a16:creationId xmlns:a16="http://schemas.microsoft.com/office/drawing/2014/main" id="{AAC321D6-44A7-4499-B928-D26091C57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9" r="23564"/>
          <a:stretch/>
        </p:blipFill>
        <p:spPr bwMode="auto">
          <a:xfrm>
            <a:off x="5408612" y="3200400"/>
            <a:ext cx="3423371" cy="1944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ow To Have A Conversation About GMOs">
            <a:extLst>
              <a:ext uri="{FF2B5EF4-FFF2-40B4-BE49-F238E27FC236}">
                <a16:creationId xmlns:a16="http://schemas.microsoft.com/office/drawing/2014/main" id="{4A28EDFD-FA39-45F1-B613-E97D78D16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3886200"/>
            <a:ext cx="3387434" cy="2121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AAC2370-0E23-4879-851D-1D064045E3D0}"/>
              </a:ext>
            </a:extLst>
          </p:cNvPr>
          <p:cNvSpPr txBox="1">
            <a:spLocks/>
          </p:cNvSpPr>
          <p:nvPr/>
        </p:nvSpPr>
        <p:spPr>
          <a:xfrm>
            <a:off x="2938496" y="4280830"/>
            <a:ext cx="2432786" cy="519770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dirty="0">
                <a:ea typeface="Arial"/>
                <a:cs typeface="Arial" panose="020B0604020202020204" pitchFamily="34" charset="0"/>
              </a:rPr>
              <a:t>Cottonseed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BA2CE88-FDD5-44BD-9640-3555093C8DD0}"/>
              </a:ext>
            </a:extLst>
          </p:cNvPr>
          <p:cNvSpPr txBox="1">
            <a:spLocks/>
          </p:cNvSpPr>
          <p:nvPr/>
        </p:nvSpPr>
        <p:spPr>
          <a:xfrm>
            <a:off x="5408612" y="5181717"/>
            <a:ext cx="1696276" cy="524276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dirty="0">
                <a:ea typeface="Arial"/>
                <a:cs typeface="Arial" panose="020B0604020202020204" pitchFamily="34" charset="0"/>
              </a:rPr>
              <a:t>Alfalfa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4BEF7FB-513D-4DA5-BA24-06694C576094}"/>
              </a:ext>
            </a:extLst>
          </p:cNvPr>
          <p:cNvSpPr txBox="1">
            <a:spLocks/>
          </p:cNvSpPr>
          <p:nvPr/>
        </p:nvSpPr>
        <p:spPr>
          <a:xfrm>
            <a:off x="8141874" y="6089993"/>
            <a:ext cx="1696276" cy="524276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dirty="0">
                <a:ea typeface="Arial"/>
                <a:cs typeface="Arial" panose="020B0604020202020204" pitchFamily="34" charset="0"/>
              </a:rPr>
              <a:t>Corn</a:t>
            </a:r>
          </a:p>
        </p:txBody>
      </p:sp>
    </p:spTree>
    <p:extLst>
      <p:ext uri="{BB962C8B-B14F-4D97-AF65-F5344CB8AC3E}">
        <p14:creationId xmlns:p14="http://schemas.microsoft.com/office/powerpoint/2010/main" val="301774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D537-62D0-4DAC-8870-D2B46B29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44377"/>
            <a:ext cx="9751060" cy="1295063"/>
          </a:xfrm>
        </p:spPr>
        <p:txBody>
          <a:bodyPr/>
          <a:lstStyle/>
          <a:p>
            <a:r>
              <a:rPr lang="en-US" dirty="0"/>
              <a:t>GMO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58605-589F-4B9F-A1D5-A1E0D3B20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676400"/>
            <a:ext cx="11351528" cy="4210709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3 minute discussion in small group chat groups:</a:t>
            </a:r>
          </a:p>
          <a:p>
            <a:pPr marL="0" indent="0">
              <a:buNone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/>
              <a:t>Do you consciously eat or avoid GMO foods…?</a:t>
            </a:r>
          </a:p>
          <a:p>
            <a:pPr lvl="2"/>
            <a:r>
              <a:rPr lang="en-US" sz="2400" dirty="0"/>
              <a:t>Why? </a:t>
            </a:r>
          </a:p>
          <a:p>
            <a:pPr lvl="2"/>
            <a:r>
              <a:rPr lang="en-US" sz="2400" dirty="0"/>
              <a:t>How do you know which foods contain GMOs?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C27E89-4841-4D64-8D0F-114597DF4E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70158" y="284904"/>
            <a:ext cx="2362775" cy="22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7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CC4-1436-4972-8210-97DBFB6C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152400"/>
            <a:ext cx="10590529" cy="1295400"/>
          </a:xfrm>
        </p:spPr>
        <p:txBody>
          <a:bodyPr/>
          <a:lstStyle/>
          <a:p>
            <a:pPr>
              <a:defRPr/>
            </a:pPr>
            <a:r>
              <a:rPr lang="en-US" dirty="0"/>
              <a:t>Debate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09CC4-A338-4BFE-9D82-2E78CF2E5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2" y="1676400"/>
            <a:ext cx="11656328" cy="4648199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Each topic will have a point and counter-point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½ of the points will </a:t>
            </a:r>
            <a:r>
              <a:rPr lang="en-US" b="1" dirty="0"/>
              <a:t>support</a:t>
            </a:r>
            <a:r>
              <a:rPr lang="en-US" dirty="0"/>
              <a:t> &amp; ½ will </a:t>
            </a:r>
            <a:r>
              <a:rPr lang="en-US" b="1" dirty="0"/>
              <a:t>refute</a:t>
            </a:r>
            <a:r>
              <a:rPr lang="en-US" dirty="0"/>
              <a:t> GMO foods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Michele:  In support of GMO foods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Heather:  Refuting GMO foods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‘Ask a question’ will occur throughout the debate - feel to ask questions!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Check your biases at the door and openly listen to both sides</a:t>
            </a:r>
          </a:p>
        </p:txBody>
      </p:sp>
    </p:spTree>
    <p:extLst>
      <p:ext uri="{BB962C8B-B14F-4D97-AF65-F5344CB8AC3E}">
        <p14:creationId xmlns:p14="http://schemas.microsoft.com/office/powerpoint/2010/main" val="30204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sh food presentation (widescreen).potx" id="{63DD3034-9CB5-4B6F-BCA0-530A5E267AB2}" vid="{9783A5E3-1DF2-4F3C-8902-0C2EB8A188D6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700CCB-20BA-4760-AB9F-AC3B63ED32E0}">
  <ds:schemaRefs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40262f94-9f35-4ac3-9a90-690165a166b7"/>
    <ds:schemaRef ds:uri="a4f35948-e619-41b3-aa29-22878b09cfd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Fresh food presentation (widescreen)</Template>
  <TotalTime>11151</TotalTime>
  <Words>1787</Words>
  <Application>Microsoft Office PowerPoint</Application>
  <PresentationFormat>Custom</PresentationFormat>
  <Paragraphs>271</Paragraphs>
  <Slides>35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Constantia</vt:lpstr>
      <vt:lpstr>Courier New</vt:lpstr>
      <vt:lpstr>Wingdings</vt:lpstr>
      <vt:lpstr>Cooking 16x9</vt:lpstr>
      <vt:lpstr>Oh no, GMOs! </vt:lpstr>
      <vt:lpstr>InstaPoll</vt:lpstr>
      <vt:lpstr>GMO- Defined</vt:lpstr>
      <vt:lpstr>GMO Crops - Packaged Foods</vt:lpstr>
      <vt:lpstr>GMO Crops - Packaged Foods</vt:lpstr>
      <vt:lpstr>GMO Crops – Whole Produce</vt:lpstr>
      <vt:lpstr>GMO Crops – Animal Feed</vt:lpstr>
      <vt:lpstr>GMO Chat</vt:lpstr>
      <vt:lpstr>Debate Format</vt:lpstr>
      <vt:lpstr>GMOs Improve the Agricultural Impact on Ecosystems</vt:lpstr>
      <vt:lpstr>GMOs Improve the Agricultural Impact on Ecosystems</vt:lpstr>
      <vt:lpstr>GMOs Improve the Agricultural Impact on Ecosystems</vt:lpstr>
      <vt:lpstr>GMOs Disrupt the Natural Ecosystem/Environment</vt:lpstr>
      <vt:lpstr>GMOs Disrupt/Harm  the Natural Ecosystem/Environment</vt:lpstr>
      <vt:lpstr>GMOs Disrupt/Harm  the Natural Ecosystem/Environment</vt:lpstr>
      <vt:lpstr>GMOs Disrupt/Harm  the Natural Ecosystem/Environment</vt:lpstr>
      <vt:lpstr>GMOs Disrupt/Harm  the Natural Ecosystem/Environment</vt:lpstr>
      <vt:lpstr>GMOs Disrupt the Natural Ecosystem/Environment</vt:lpstr>
      <vt:lpstr>Questions?</vt:lpstr>
      <vt:lpstr>GMOs have the potential for serious health risks</vt:lpstr>
      <vt:lpstr>GMOs have the potential for serious health risks</vt:lpstr>
      <vt:lpstr>GMOs have the potential for serious health risks</vt:lpstr>
      <vt:lpstr>GMOs Have Not Been Proven to Show Harm</vt:lpstr>
      <vt:lpstr>GMOs Have Not Been Proven to Show Harm</vt:lpstr>
      <vt:lpstr>Questions?</vt:lpstr>
      <vt:lpstr>Essential for Global Food System</vt:lpstr>
      <vt:lpstr>Essential for Global Food System</vt:lpstr>
      <vt:lpstr>Not essential &amp; problematic</vt:lpstr>
      <vt:lpstr>Not essential &amp; problematic</vt:lpstr>
      <vt:lpstr>Questions?</vt:lpstr>
      <vt:lpstr>Lack of Labelling and Regulation</vt:lpstr>
      <vt:lpstr>Regulations and Consumer Power</vt:lpstr>
      <vt:lpstr>Questions?</vt:lpstr>
      <vt:lpstr>InstaPoll</vt:lpstr>
      <vt:lpstr>Wrap-up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Water-Soluble Vitamins: B Vitamins and Vitamin C</dc:title>
  <dc:creator>Michele Hockett Cooper</dc:creator>
  <cp:lastModifiedBy>Michele Hockett Cooper</cp:lastModifiedBy>
  <cp:revision>221</cp:revision>
  <dcterms:created xsi:type="dcterms:W3CDTF">2020-07-12T15:00:15Z</dcterms:created>
  <dcterms:modified xsi:type="dcterms:W3CDTF">2021-04-28T16:11:25Z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